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40_ED12B411.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FFE6C_28DA2567.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256" r:id="rId5"/>
    <p:sldId id="2147483261" r:id="rId6"/>
    <p:sldId id="268" r:id="rId7"/>
    <p:sldId id="2147483260" r:id="rId8"/>
    <p:sldId id="373" r:id="rId9"/>
    <p:sldId id="300" r:id="rId10"/>
    <p:sldId id="2147483616" r:id="rId11"/>
    <p:sldId id="308" r:id="rId12"/>
    <p:sldId id="2147483622" r:id="rId13"/>
    <p:sldId id="322" r:id="rId14"/>
    <p:sldId id="2147483618" r:id="rId15"/>
    <p:sldId id="2147483624" r:id="rId16"/>
    <p:sldId id="2147483625" r:id="rId17"/>
    <p:sldId id="2147483623" r:id="rId18"/>
    <p:sldId id="2147483626" r:id="rId19"/>
    <p:sldId id="317" r:id="rId20"/>
    <p:sldId id="262" r:id="rId21"/>
    <p:sldId id="320" r:id="rId22"/>
    <p:sldId id="374" r:id="rId23"/>
    <p:sldId id="321" r:id="rId24"/>
    <p:sldId id="2147483615" r:id="rId25"/>
    <p:sldId id="2147483617" r:id="rId26"/>
    <p:sldId id="325" r:id="rId27"/>
    <p:sldId id="2147483244" r:id="rId28"/>
    <p:sldId id="2147483264" r:id="rId29"/>
    <p:sldId id="2147483627" r:id="rId30"/>
    <p:sldId id="259" r:id="rId31"/>
    <p:sldId id="2147483628" r:id="rId32"/>
    <p:sldId id="2147483629" r:id="rId33"/>
    <p:sldId id="2147483630" r:id="rId34"/>
    <p:sldId id="2147483631" r:id="rId35"/>
    <p:sldId id="2147483634" r:id="rId36"/>
    <p:sldId id="2147483632" r:id="rId37"/>
    <p:sldId id="2147483635" r:id="rId38"/>
    <p:sldId id="2147483636" r:id="rId39"/>
    <p:sldId id="2147483638" r:id="rId40"/>
    <p:sldId id="2147483640" r:id="rId41"/>
    <p:sldId id="2147483641" r:id="rId42"/>
    <p:sldId id="2147483642" r:id="rId43"/>
    <p:sldId id="2147483643" r:id="rId44"/>
    <p:sldId id="2147483644" r:id="rId45"/>
    <p:sldId id="2147483647" r:id="rId46"/>
    <p:sldId id="257" r:id="rId47"/>
    <p:sldId id="377" r:id="rId48"/>
    <p:sldId id="2147483614" r:id="rId49"/>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F44603-CFB7-4464-2533-6FADF2425BAD}" name="Lisa Micou" initials="LM" userId="S::lmicou@riversideinsights.com::8f72a511-f890-490c-98c3-51a65e2ae929"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54002672-67C7-9B53-14BC-A42C4C83ABD4}" name="Brittnei McKeithen-Barnes" initials="BM" userId="S::bmckeithenbarnes@apertureed.com::74da6f25-a38a-40e7-8d8f-184a330f7b3a" providerId="AD"/>
  <p188:author id="{B435E7F1-B33A-758F-91E7-CB5878063FA3}" name="Lisa Micou" initials="LM" userId="S::Lmicou@riversideinsights.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5E"/>
    <a:srgbClr val="F9DFE1"/>
    <a:srgbClr val="E1EBED"/>
    <a:srgbClr val="20252E"/>
    <a:srgbClr val="4286F5"/>
    <a:srgbClr val="2C86FE"/>
    <a:srgbClr val="FFC34A"/>
    <a:srgbClr val="FF612F"/>
    <a:srgbClr val="5BD8B0"/>
    <a:srgbClr val="FF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49270" autoAdjust="0"/>
  </p:normalViewPr>
  <p:slideViewPr>
    <p:cSldViewPr snapToGrid="0">
      <p:cViewPr varScale="1">
        <p:scale>
          <a:sx n="36" d="100"/>
          <a:sy n="36" d="100"/>
        </p:scale>
        <p:origin x="1564"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omments/modernComment_140_ED12B411.xml><?xml version="1.0" encoding="utf-8"?>
<p188:cmLst xmlns:a="http://schemas.openxmlformats.org/drawingml/2006/main" xmlns:r="http://schemas.openxmlformats.org/officeDocument/2006/relationships" xmlns:p188="http://schemas.microsoft.com/office/powerpoint/2018/8/main">
  <p188:cm id="{F4770B06-CD39-47D2-96E6-F03354C17F5F}" authorId="{24B7B61B-A151-466C-9752-EA55ACE8CE12}" status="resolved" created="2025-08-10T17:31:52.600" complete="100000">
    <pc:sldMkLst xmlns:pc="http://schemas.microsoft.com/office/powerpoint/2013/main/command">
      <pc:docMk/>
      <pc:sldMk cId="3977425937" sldId="320"/>
    </pc:sldMkLst>
    <p188:txBody>
      <a:bodyPr/>
      <a:lstStyle/>
      <a:p>
        <a:r>
          <a:rPr lang="en-US"/>
          <a:t>Added talking points to the notes section</a:t>
        </a:r>
      </a:p>
    </p188:txBody>
    <p188:extLst>
      <p:ext xmlns:p="http://schemas.openxmlformats.org/presentationml/2006/main" uri="{57CB4572-C831-44C2-8A1C-0ADB6CCDFE69}">
        <p223:reactions xmlns:p223="http://schemas.microsoft.com/office/powerpoint/2022/03/main">
          <p223:rxn type="👍">
            <p223:instance time="2025-08-11T13:33:50.463" authorId="{B435E7F1-B33A-758F-91E7-CB5878063FA3}"/>
          </p223:rxn>
        </p223:reactions>
      </p:ext>
    </p188:extLst>
  </p188:cm>
</p188:cmLst>
</file>

<file path=ppt/comments/modernComment_7FFFFE6C_28DA2567.xml><?xml version="1.0" encoding="utf-8"?>
<p188:cmLst xmlns:a="http://schemas.openxmlformats.org/drawingml/2006/main" xmlns:r="http://schemas.openxmlformats.org/officeDocument/2006/relationships" xmlns:p188="http://schemas.microsoft.com/office/powerpoint/2018/8/main">
  <p188:cm id="{66499776-8BCD-4D6F-8147-BF030D239661}" authorId="{24B7B61B-A151-466C-9752-EA55ACE8CE12}" status="resolved" created="2025-08-10T17:33:46.285" complete="100000">
    <pc:sldMkLst xmlns:pc="http://schemas.microsoft.com/office/powerpoint/2013/main/command">
      <pc:docMk/>
      <pc:sldMk cId="685385063" sldId="2147483244"/>
    </pc:sldMkLst>
    <p188:txBody>
      <a:bodyPr/>
      <a:lstStyle/>
      <a:p>
        <a:r>
          <a:rPr lang="en-US"/>
          <a:t>Updated Support Portal link in the notes, added the HSE version to use,  if applicable</a:t>
        </a:r>
      </a:p>
    </p188:txBody>
    <p188:extLst>
      <p:ext xmlns:p="http://schemas.openxmlformats.org/presentationml/2006/main" uri="{57CB4572-C831-44C2-8A1C-0ADB6CCDFE69}">
        <p223:reactions xmlns:p223="http://schemas.microsoft.com/office/powerpoint/2022/03/main">
          <p223:rxn type="👍">
            <p223:instance time="2025-08-11T13:41:47.555" authorId="{B435E7F1-B33A-758F-91E7-CB5878063FA3}"/>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9/30/2025</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Facilitator Reminders: </a:t>
            </a: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Project the PPT in Presenter Mode</a:t>
            </a:r>
            <a:endParaRPr lang="en-US" sz="1800" dirty="0">
              <a:effectLst/>
              <a:latin typeface="Tahoma" panose="020B0604030504040204" pitchFamily="34" charset="0"/>
              <a:ea typeface="Tahoma" panose="020B0604030504040204" pitchFamily="34" charset="0"/>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Open any other apps or documents that you will need for the session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Gotham"/>
                <a:ea typeface="Tahoma" panose="020B0604030504040204" pitchFamily="34" charset="0"/>
                <a:cs typeface="Arial" panose="020B0604020202020204" pitchFamily="34" charset="0"/>
              </a:rPr>
              <a:t>Shut down all other applications and browser windows</a:t>
            </a:r>
            <a:endParaRPr lang="en-US" sz="1800" dirty="0">
              <a:effectLst/>
              <a:latin typeface="Tahoma" panose="020B0604030504040204" pitchFamily="34" charset="0"/>
              <a:ea typeface="Tahoma" panose="020B0604030504040204" pitchFamily="34" charset="0"/>
              <a:cs typeface="+mn-cs"/>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Put Slack and phone/other devices on do not disturb to avoid interruptions</a:t>
            </a:r>
          </a:p>
          <a:p>
            <a:pPr marL="342900" marR="0" lvl="0" indent="-342900">
              <a:buFont typeface="Symbol" panose="05050102010706020507" pitchFamily="18" charset="2"/>
              <a:buChar char=""/>
            </a:pPr>
            <a:r>
              <a:rPr lang="en-US" sz="1800" b="1" i="0" dirty="0">
                <a:solidFill>
                  <a:srgbClr val="00325B"/>
                </a:solidFill>
                <a:effectLst/>
                <a:latin typeface="Gotham"/>
                <a:ea typeface="Tahoma" panose="020B0604030504040204" pitchFamily="34" charset="0"/>
                <a:cs typeface="Arial" panose="020B0604020202020204" pitchFamily="34" charset="0"/>
              </a:rPr>
              <a:t>RECORD SESSION TO THE CLOUD</a:t>
            </a:r>
            <a:endParaRPr lang="en-US" b="1" i="0" dirty="0">
              <a:solidFill>
                <a:srgbClr val="00325B"/>
              </a:solidFill>
              <a:effectLst/>
            </a:endParaRPr>
          </a:p>
          <a:p>
            <a:endParaRPr lang="en-US" b="1" i="0" dirty="0">
              <a:solidFill>
                <a:srgbClr val="00325B"/>
              </a:solidFill>
              <a:effectLst/>
            </a:endParaRPr>
          </a:p>
          <a:p>
            <a:r>
              <a:rPr lang="en-US" b="1" i="0" dirty="0">
                <a:solidFill>
                  <a:srgbClr val="00325B"/>
                </a:solidFill>
                <a:effectLst/>
              </a:rPr>
              <a:t>Talking Points: </a:t>
            </a:r>
          </a:p>
          <a:p>
            <a:pPr marL="171450" indent="-171450">
              <a:buFont typeface="Arial" panose="020B0604020202020204" pitchFamily="34" charset="0"/>
              <a:buChar char="•"/>
            </a:pPr>
            <a:r>
              <a:rPr lang="en-US" b="0" i="0" dirty="0">
                <a:solidFill>
                  <a:srgbClr val="00325B"/>
                </a:solidFill>
                <a:effectLst/>
              </a:rPr>
              <a:t>Hello and welcome to Getting Started with the DESSA! </a:t>
            </a:r>
          </a:p>
          <a:p>
            <a:pPr marL="171450" indent="-171450">
              <a:buFont typeface="Arial" panose="020B0604020202020204" pitchFamily="34" charset="0"/>
              <a:buChar char="•"/>
            </a:pPr>
            <a:r>
              <a:rPr lang="en-US" b="0" i="0" dirty="0">
                <a:solidFill>
                  <a:srgbClr val="00325B"/>
                </a:solidFill>
                <a:effectLst/>
              </a:rPr>
              <a:t>In this session we’ll give a high-level overview of the DESSA System for all teacher-completed assessments.</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dirty="0"/>
          </a:p>
          <a:p>
            <a:r>
              <a:rPr lang="en-US" sz="1200" b="0" dirty="0">
                <a:latin typeface="Arial" panose="020B0604020202020204" pitchFamily="34" charset="0"/>
                <a:cs typeface="Arial" panose="020B0604020202020204" pitchFamily="34" charset="0"/>
              </a:rPr>
              <a:t>These skills – Optimistic Thinking, Self-Management, Relationship skills, </a:t>
            </a:r>
            <a:r>
              <a:rPr lang="en-US" sz="1200" b="0" dirty="0" err="1">
                <a:latin typeface="Arial" panose="020B0604020202020204" pitchFamily="34" charset="0"/>
                <a:cs typeface="Arial" panose="020B0604020202020204" pitchFamily="34" charset="0"/>
              </a:rPr>
              <a:t>etc</a:t>
            </a:r>
            <a:r>
              <a:rPr lang="en-US" sz="1200" b="0" dirty="0">
                <a:latin typeface="Arial" panose="020B0604020202020204" pitchFamily="34" charset="0"/>
                <a:cs typeface="Arial" panose="020B0604020202020204" pitchFamily="34" charset="0"/>
              </a:rPr>
              <a:t> - </a:t>
            </a:r>
            <a:r>
              <a:rPr lang="en-US" b="0" dirty="0"/>
              <a:t>are </a:t>
            </a:r>
            <a:r>
              <a:rPr lang="en-US" b="0" dirty="0">
                <a:solidFill>
                  <a:schemeClr val="accent2"/>
                </a:solidFill>
              </a:rPr>
              <a:t>critical</a:t>
            </a:r>
            <a:r>
              <a:rPr lang="en-US" b="0" dirty="0"/>
              <a:t> for students to be successful inside and outside the classroom.</a:t>
            </a:r>
            <a:br>
              <a:rPr lang="en-US" dirty="0"/>
            </a:b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They are everyday observable behaviors that when demonstrated consistently and well, contribute to being a successful student, a successful classmate, a successful employee, volunteer, neighbor, human being.</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When students have these skills, when they are </a:t>
            </a:r>
            <a:r>
              <a:rPr lang="en-US" sz="1200" dirty="0">
                <a:latin typeface="Arial" panose="020B0604020202020204" pitchFamily="34" charset="0"/>
                <a:cs typeface="Arial" panose="020B0604020202020204" pitchFamily="34" charset="0"/>
              </a:rPr>
              <a:t>able to demonstrate them consistently and independently, we see positive results. Examples for each competency are listed in the green section of this image, and the blue text box below.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For example, Optimistic Thinking supports mental well-being. A student can still see a bright future despite challenges at school. Self-Management skills support a reduced amount of referrals because students can self-regulate and think before they act. Relationship skills contribute to improved attendance. Take a minute or so here to review the competencies and impacted areas on listed on this slide. </a:t>
            </a:r>
          </a:p>
          <a:p>
            <a:pPr>
              <a:defRPr/>
            </a:pPr>
            <a:endParaRPr lang="en-US" sz="1200" dirty="0">
              <a:latin typeface="Arial" panose="020B0604020202020204" pitchFamily="34" charset="0"/>
              <a:cs typeface="Arial" panose="020B0604020202020204" pitchFamily="34" charset="0"/>
            </a:endParaRPr>
          </a:p>
          <a:p>
            <a:endParaRPr lang="en-US" dirty="0"/>
          </a:p>
          <a:p>
            <a:r>
              <a:rPr lang="en-US" b="1" dirty="0"/>
              <a:t>(Click) Reflect: </a:t>
            </a:r>
            <a:r>
              <a:rPr lang="en-US" b="0" dirty="0"/>
              <a:t>As you review this slide, I encourage to reflect on which </a:t>
            </a:r>
            <a:r>
              <a:rPr lang="en-US" dirty="0"/>
              <a:t>of the competencies is resonating with you most right now given your work with students and families?  </a:t>
            </a:r>
          </a:p>
        </p:txBody>
      </p:sp>
      <p:sp>
        <p:nvSpPr>
          <p:cNvPr id="4" name="Slide Number Placeholder 3"/>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139261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94D"/>
                </a:solidFill>
                <a:effectLst/>
                <a:latin typeface="Arial" panose="020B0604020202020204" pitchFamily="34" charset="0"/>
              </a:rPr>
              <a:t>As a strength-based assessment, the DESSA includes items (questions) that are positively phrased, desirable behaviors. Ratings are completed using a Likert scale based on the frequency in which the behaviors listed are observed by the rater within the past four weeks. Some examples include:</a:t>
            </a:r>
          </a:p>
          <a:p>
            <a:r>
              <a:rPr lang="en-US" b="0" i="1" dirty="0">
                <a:solidFill>
                  <a:srgbClr val="36394D"/>
                </a:solidFill>
                <a:effectLst/>
                <a:latin typeface="Arial" panose="020B0604020202020204" pitchFamily="34" charset="0"/>
              </a:rPr>
              <a:t>(read screenshots)</a:t>
            </a:r>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65419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The DESSA includes different versions of the educator and student completed assessments. For this session, we will focus on the DESSA 2 mini (screener) and DESSA 2 (full assessment). </a:t>
            </a:r>
          </a:p>
          <a:p>
            <a:pPr algn="l">
              <a:spcAft>
                <a:spcPts val="600"/>
              </a:spcAft>
              <a:buNone/>
            </a:pPr>
            <a:endParaRPr lang="en-US" b="0" i="0" dirty="0">
              <a:solidFill>
                <a:srgbClr val="36394D"/>
              </a:solidFill>
              <a:effectLst/>
              <a:latin typeface="Arial" panose="020B0604020202020204" pitchFamily="34" charset="0"/>
            </a:endParaRPr>
          </a:p>
          <a:p>
            <a:pPr>
              <a:lnSpc>
                <a:spcPts val="1350"/>
              </a:lnSpc>
            </a:pPr>
            <a:r>
              <a:rPr lang="en-US" b="0" i="0" dirty="0">
                <a:solidFill>
                  <a:srgbClr val="00325B"/>
                </a:solidFill>
                <a:effectLst/>
                <a:latin typeface="YAFcfjveRFU 0"/>
              </a:rPr>
              <a:t>The DESSA 2-mini is a universal screener of social and emotional competence designed for all students. It has 8 questions and takes about 1 minute per student for an educator (or rater) to complete.</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 primary purpose of the “mini” screener is to quickly and accurately identify which students may be at risk of academic and behavioral difficulties based on their social and emotional development.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screener is completed online after at least 4 weeks, or a cumulative of 24 hours over a 4-week period of interaction and observation of the student. There are 4 different forms that can be utilized for progress monitoring throughout the school year.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results from the DESSA-mini produce a Social-Emotional Total (SET) score that provides an indication of a student’s overall social and emotional competence at the time of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This data can help educators plan how best to strengthen, readjust, or add universal supports. This screener can also help to identify students that may benefit from additional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few examples of questions that are on the DESSA-mini are listed here, with the answer options that can be selected based on the frequency in which the educator has observed the student to utilize a specific skill.</a:t>
            </a:r>
          </a:p>
          <a:p>
            <a:pPr>
              <a:buFont typeface="Arial" panose="020B0604020202020204" pitchFamily="34" charset="0"/>
              <a:buChar char="•"/>
            </a:pPr>
            <a:endParaRPr lang="en-US" b="0" i="0" dirty="0">
              <a:solidFill>
                <a:srgbClr val="00325B"/>
              </a:solidFill>
              <a:effectLst/>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406040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 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results of the DESSA produce one total score, the Social and Emotional Composite (“SEC”) score, and a score for each of eight social and emotional competencies per student.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Similar to the DESSA-mini, each question on the DESSA is a positively worded, desirable behavior and offers the educator (or rater) the same Likert frequency scale to select their answer.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Next, we’ll move into the results for the DESSA. The DESSA assessments report results using T-scores:</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T-scores are categorized into three descriptive ranges, and as strength-based measures, higher T-scores mean a higher level of social and emotional competence.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Scores of 60 and above are considered a strength; scores between 41-59 inclusive are considered typical (demonstrating typical patterns of development); and scores of 40 and below indicate a need for instruction.</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common implementation practice includes completing a DESSA-mini screener for all students. For the students who demonstrate a need for instruction on the DESSA-mini, a full DESSA assessment is then completed.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term need for instruction was thoughtfully chosen to convey that the student needs support and instruction in this area. </a:t>
            </a:r>
            <a:r>
              <a:rPr lang="en-US" b="0" i="0" dirty="0">
                <a:solidFill>
                  <a:schemeClr val="tx1"/>
                </a:solidFill>
                <a:effectLst/>
              </a:rPr>
              <a:t>T</a:t>
            </a:r>
            <a:r>
              <a:rPr lang="en-US" b="0" i="0" dirty="0">
                <a:solidFill>
                  <a:srgbClr val="00325B"/>
                </a:solidFill>
                <a:effectLst/>
              </a:rPr>
              <a:t>hat is, it reflects that the student has not YET acquired these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It is NOT a personality trait or deficit. Rather, it is simply a lack of skill acquisition. </a:t>
            </a:r>
            <a:endParaRPr lang="en-US" b="0" dirty="0"/>
          </a:p>
          <a:p>
            <a:pPr>
              <a:buFont typeface="Arial" panose="020B0604020202020204" pitchFamily="34" charset="0"/>
              <a:buChar char="•"/>
            </a:pPr>
            <a:r>
              <a:rPr lang="en-US" b="0" i="0" dirty="0">
                <a:solidFill>
                  <a:srgbClr val="00325B"/>
                </a:solidFill>
                <a:effectLst/>
              </a:rPr>
              <a:t>So, the goal is not to label or stigmatize students within the “Need” range, but instead, it’s used to increase our awareness as educators that a student needs our instruction, assistance, and support in acquiring and practicing these important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Once we’ve identified a need for instruction, it’s OUR responsibility to have a system or plan in place to support skill development and provide that instruction.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We use the information from the follow-up DESSA assessment to gather really specific information on a student so that we can support them moving forward.</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39417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8E08-013C-6297-4DBC-FC3120A32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1259C-4A8A-9C70-1BBE-468DAA66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D5C86-30DA-9859-7932-135A54BCAEBA}"/>
              </a:ext>
            </a:extLst>
          </p:cNvPr>
          <p:cNvSpPr>
            <a:spLocks noGrp="1"/>
          </p:cNvSpPr>
          <p:nvPr>
            <p:ph type="body" idx="1"/>
          </p:nvPr>
        </p:nvSpPr>
        <p:spPr/>
        <p:txBody>
          <a:bodyPr/>
          <a:lstStyle/>
          <a:p>
            <a:pPr algn="l">
              <a:spcAft>
                <a:spcPts val="600"/>
              </a:spcAft>
              <a:buNone/>
            </a:pPr>
            <a:r>
              <a:rPr lang="en-US" b="0" i="0" dirty="0">
                <a:solidFill>
                  <a:srgbClr val="00325B"/>
                </a:solidFill>
                <a:effectLst/>
                <a:latin typeface="YAFcfjveRFU 0"/>
              </a:rPr>
              <a:t>In terms of the assessment development, it’s important to note that: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are </a:t>
            </a:r>
            <a:r>
              <a:rPr lang="en-US" b="1" i="0" dirty="0">
                <a:solidFill>
                  <a:srgbClr val="36394D"/>
                </a:solidFill>
                <a:effectLst/>
                <a:latin typeface="Arial" panose="020B0604020202020204" pitchFamily="34" charset="0"/>
              </a:rPr>
              <a:t>norm-referenced</a:t>
            </a:r>
            <a:r>
              <a:rPr lang="en-US" b="0" i="0" dirty="0">
                <a:solidFill>
                  <a:srgbClr val="36394D"/>
                </a:solidFill>
                <a:effectLst/>
                <a:latin typeface="Arial" panose="020B0604020202020204" pitchFamily="34" charset="0"/>
              </a:rPr>
              <a:t> and </a:t>
            </a:r>
            <a:r>
              <a:rPr lang="en-US" b="1" i="0" dirty="0">
                <a:solidFill>
                  <a:srgbClr val="36394D"/>
                </a:solidFill>
                <a:effectLst/>
                <a:latin typeface="Arial" panose="020B0604020202020204" pitchFamily="34" charset="0"/>
              </a:rPr>
              <a:t>standardized.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have a </a:t>
            </a:r>
            <a:r>
              <a:rPr lang="en-US" b="1" i="0" dirty="0" err="1">
                <a:solidFill>
                  <a:srgbClr val="36394D"/>
                </a:solidFill>
                <a:effectLst/>
                <a:latin typeface="Arial" panose="020B0604020202020204" pitchFamily="34" charset="0"/>
              </a:rPr>
              <a:t>psychometically</a:t>
            </a:r>
            <a:r>
              <a:rPr lang="en-US" b="1" i="0" dirty="0">
                <a:solidFill>
                  <a:srgbClr val="36394D"/>
                </a:solidFill>
                <a:effectLst/>
                <a:latin typeface="Arial" panose="020B0604020202020204" pitchFamily="34" charset="0"/>
              </a:rPr>
              <a:t> sound foundation</a:t>
            </a:r>
            <a:r>
              <a:rPr lang="en-US" b="0" i="0" dirty="0">
                <a:solidFill>
                  <a:srgbClr val="36394D"/>
                </a:solidFill>
                <a:effectLst/>
                <a:latin typeface="Arial" panose="020B0604020202020204" pitchFamily="34" charset="0"/>
              </a:rPr>
              <a:t>, meaning </a:t>
            </a:r>
            <a:r>
              <a:rPr lang="en-US" b="0" i="0" dirty="0">
                <a:solidFill>
                  <a:srgbClr val="36394D"/>
                </a:solidFill>
                <a:effectLst/>
                <a:latin typeface="Arial" panose="020B0604020202020204" pitchFamily="34" charset="0"/>
                <a:sym typeface="Wingdings" panose="05000000000000000000" pitchFamily="2" charset="2"/>
              </a:rPr>
              <a:t> </a:t>
            </a:r>
            <a:endParaRPr lang="en-US" b="0" i="0" dirty="0">
              <a:solidFill>
                <a:srgbClr val="36394D"/>
              </a:solidFill>
              <a:effectLst/>
              <a:latin typeface="Arial" panose="020B0604020202020204" pitchFamily="34" charset="0"/>
            </a:endParaRP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 meet standards for </a:t>
            </a:r>
            <a:r>
              <a:rPr lang="en-US" b="1" i="0" dirty="0">
                <a:solidFill>
                  <a:srgbClr val="36394D"/>
                </a:solidFill>
                <a:effectLst/>
                <a:latin typeface="Arial" panose="020B0604020202020204" pitchFamily="34" charset="0"/>
              </a:rPr>
              <a:t>reliability </a:t>
            </a:r>
            <a:r>
              <a:rPr lang="en-US" b="0" i="0" dirty="0">
                <a:solidFill>
                  <a:srgbClr val="36394D"/>
                </a:solidFill>
                <a:effectLst/>
                <a:latin typeface="Arial" panose="020B0604020202020204" pitchFamily="34" charset="0"/>
              </a:rPr>
              <a:t>and </a:t>
            </a:r>
            <a:r>
              <a:rPr lang="en-US" b="1" i="0" dirty="0">
                <a:solidFill>
                  <a:srgbClr val="36394D"/>
                </a:solidFill>
                <a:effectLst/>
                <a:latin typeface="Arial" panose="020B0604020202020204" pitchFamily="34" charset="0"/>
              </a:rPr>
              <a:t>validity</a:t>
            </a:r>
            <a:r>
              <a:rPr lang="en-US" b="0" i="0" dirty="0">
                <a:solidFill>
                  <a:srgbClr val="36394D"/>
                </a:solidFill>
                <a:effectLst/>
                <a:latin typeface="Arial" panose="020B0604020202020204" pitchFamily="34" charset="0"/>
              </a:rPr>
              <a:t>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From the standardization sample, we can anticipated that the majority of students will score within the Typical range (68%) and that there will be about equal amounts of students in both the Strength and Need for Instruction ranges (16% each). We can use this information to compare the results collected to the expected norms, and to guide our data-driven making decisions about how to support students in developing these important skills.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If you are interested in these details, the technical manual for each version of the DESSA is available in our online Support Portal. Chapters 2 and 3 provided the information regarding assessment development, standardization, psychometric properties, reliability, and validity of the DESSA. </a:t>
            </a:r>
            <a:endParaRPr lang="en-US" b="0" dirty="0"/>
          </a:p>
          <a:p>
            <a:endParaRPr lang="en-US" b="0" dirty="0"/>
          </a:p>
        </p:txBody>
      </p:sp>
      <p:sp>
        <p:nvSpPr>
          <p:cNvPr id="4" name="Slide Number Placeholder 3">
            <a:extLst>
              <a:ext uri="{FF2B5EF4-FFF2-40B4-BE49-F238E27FC236}">
                <a16:creationId xmlns:a16="http://schemas.microsoft.com/office/drawing/2014/main" id="{FD877D6E-B342-299C-AFC5-D3574A0FB4A0}"/>
              </a:ext>
            </a:extLst>
          </p:cNvPr>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134433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we’ll take a look at more report options later in this session, but at a high-level, the results are available in real time within the DESSA System educator Portal. There are many interactive reports that can be used to generate reports for whole group (either school wide or classroom wide), small group (such as an intervention group), and for individual students.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03A3-2AA7-2391-66D0-64AFA2644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F3A56-0FA6-4EFE-9F89-9EDF3021A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28EE5-5048-B890-4261-9D0E082B0485}"/>
              </a:ext>
            </a:extLst>
          </p:cNvPr>
          <p:cNvSpPr>
            <a:spLocks noGrp="1"/>
          </p:cNvSpPr>
          <p:nvPr>
            <p:ph type="body" idx="1"/>
          </p:nvPr>
        </p:nvSpPr>
        <p:spPr/>
        <p:txBody>
          <a:bodyPr/>
          <a:lstStyle/>
          <a:p>
            <a:pPr>
              <a:lnSpc>
                <a:spcPts val="1350"/>
              </a:lnSpc>
            </a:pPr>
            <a:r>
              <a:rPr lang="en-US" dirty="0">
                <a:solidFill>
                  <a:srgbClr val="00325B"/>
                </a:solidFill>
                <a:latin typeface="YAFcfjveRFU 0"/>
              </a:rPr>
              <a:t>As I mentioned at the start of the session, your district has implemented a pilot of the DESSA last year and is now expanding district wide. Your leadership team is very detailed oriented with all of the pieces needed for a successful implementation and will provide some internal FAQ and implementation resources for your group specifically. Generally speaking, here’s what a yearlong DESSA implementation typically looks like</a:t>
            </a:r>
            <a:endParaRPr lang="en-US" b="0" i="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A pre-assessment is completed towards the start of the school year. All students are screened using the DESSA-mini. A follow-up DESSA assessment is typically completed if a student demonstrates a need for instruction based on the DESSA-mini results.</a:t>
            </a:r>
          </a:p>
          <a:p>
            <a:pPr>
              <a:buFont typeface="Arial" panose="020B0604020202020204" pitchFamily="34" charset="0"/>
              <a:buNone/>
            </a:pPr>
            <a:endParaRPr lang="en-US" b="0" dirty="0"/>
          </a:p>
          <a:p>
            <a:pPr>
              <a:buFont typeface="Arial" panose="020B0604020202020204" pitchFamily="34" charset="0"/>
              <a:buChar char="•"/>
            </a:pPr>
            <a:r>
              <a:rPr lang="en-US" dirty="0">
                <a:solidFill>
                  <a:srgbClr val="00325B"/>
                </a:solidFill>
              </a:rPr>
              <a:t>A </a:t>
            </a:r>
            <a:r>
              <a:rPr lang="en-US" b="0" i="0" dirty="0">
                <a:solidFill>
                  <a:srgbClr val="00325B"/>
                </a:solidFill>
                <a:effectLst/>
              </a:rPr>
              <a:t>post-assessment following this same process is completed prior to the end of the school year. There is the option for a mid-assessment,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r>
              <a:rPr lang="en-US" dirty="0">
                <a:solidFill>
                  <a:srgbClr val="00325B"/>
                </a:solidFill>
              </a:rPr>
              <a: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Additionally, throughout the school year, staff are having discussions about the data they collect or best practices for supporting students.</a:t>
            </a:r>
            <a:endParaRPr lang="en-US" b="0" dirty="0"/>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Educators are constantly teaching these skills, whether it’s through explicit instruction, modeling, or relationship building with students. Students are constantly learning from each other, about themselves, and by interacting with adults within their school environment.</a:t>
            </a:r>
          </a:p>
          <a:p>
            <a:pPr>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A key point to keep in </a:t>
            </a:r>
            <a:r>
              <a:rPr lang="en-US" dirty="0">
                <a:solidFill>
                  <a:srgbClr val="00325B"/>
                </a:solidFill>
              </a:rPr>
              <a:t>mind is</a:t>
            </a:r>
            <a:r>
              <a:rPr lang="en-US" b="0" i="0" dirty="0">
                <a:solidFill>
                  <a:srgbClr val="00325B"/>
                </a:solidFill>
                <a:effectLst/>
              </a:rPr>
              <a:t> that the teaching and learning of social and emotional competencies are continuous. It’s not just during the rating windows of collecting data that we are actively involved in this process; it’s all year round.</a:t>
            </a:r>
            <a:endParaRPr lang="en-US" b="0" dirty="0"/>
          </a:p>
          <a:p>
            <a:endParaRPr lang="en-US" b="0" dirty="0"/>
          </a:p>
        </p:txBody>
      </p:sp>
      <p:sp>
        <p:nvSpPr>
          <p:cNvPr id="4" name="Slide Number Placeholder 3">
            <a:extLst>
              <a:ext uri="{FF2B5EF4-FFF2-40B4-BE49-F238E27FC236}">
                <a16:creationId xmlns:a16="http://schemas.microsoft.com/office/drawing/2014/main" id="{03ED78C4-4F07-4254-E21A-07CB4F2E4E83}"/>
              </a:ext>
            </a:extLst>
          </p:cNvPr>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2995796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Okay we have covered A LOT of overview info right off the bat. Let’s take some time to address any questions that have come up for your during the session so far. You can use the chat or come off mute.</a:t>
            </a:r>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the chat, I will invite you to consider this prompt: how might a strength-based approach improve conversations about students? How might it impact culture and climate? And how can it influence conversations with families?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consider one of these questions and add your response to the chat.</a:t>
            </a:r>
          </a:p>
          <a:p>
            <a:pPr>
              <a:lnSpc>
                <a:spcPts val="1350"/>
              </a:lnSpc>
            </a:pPr>
            <a:endParaRPr lang="en-US" b="0" i="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AMBASSADORS: </a:t>
            </a:r>
            <a:r>
              <a:rPr lang="en-US" dirty="0"/>
              <a:t>Before facilitating this session, request the Zoom Poll Link from Katy or Lisa – when sent via Zoom, it will automatically load into your Zoom platform so you can display it at the beginning of the session (optional)</a:t>
            </a:r>
          </a:p>
          <a:p>
            <a:endParaRPr lang="en-US" dirty="0"/>
          </a:p>
          <a:p>
            <a:r>
              <a:rPr lang="en-US" b="1" u="sng" dirty="0"/>
              <a:t>Talking Points</a:t>
            </a:r>
          </a:p>
          <a:p>
            <a:endParaRPr lang="en-US" dirty="0"/>
          </a:p>
          <a:p>
            <a:r>
              <a:rPr lang="en-US" dirty="0"/>
              <a:t>Thank you so much for joining today!  Let’s start by just taking stock to see who is in the room and gauge your familiarity with DESSA already.  You should see the zoom poll results momentarily.</a:t>
            </a:r>
          </a:p>
          <a:p>
            <a:endParaRPr lang="en-US" dirty="0"/>
          </a:p>
          <a:p>
            <a:r>
              <a:rPr lang="en-US" b="1" dirty="0"/>
              <a:t>Which option best describes your role within your school/district?</a:t>
            </a:r>
          </a:p>
          <a:p>
            <a:endParaRPr lang="en-US" b="1" dirty="0"/>
          </a:p>
          <a:p>
            <a:pPr marL="228600" indent="-228600">
              <a:buAutoNum type="arabicPeriod"/>
            </a:pPr>
            <a:r>
              <a:rPr lang="en-US" dirty="0"/>
              <a:t>Administrator (principal, asst principal, dean of students/discipline, program coordinators, etc.)</a:t>
            </a:r>
          </a:p>
          <a:p>
            <a:pPr marL="228600" indent="-228600">
              <a:buAutoNum type="arabicPeriod"/>
            </a:pPr>
            <a:r>
              <a:rPr lang="en-US" dirty="0"/>
              <a:t>Student Services Staff (School psychologists, social workers, school counselors, behavior specialists, MTSS coordinators, etc.)</a:t>
            </a:r>
          </a:p>
          <a:p>
            <a:pPr marL="228600" indent="-228600">
              <a:buAutoNum type="arabicPeriod"/>
            </a:pPr>
            <a:r>
              <a:rPr lang="en-US" dirty="0"/>
              <a:t>Instructional Staff (grade level or department educators, team leads, resource teachers, program staff, etc.)</a:t>
            </a:r>
          </a:p>
          <a:p>
            <a:pPr marL="228600" indent="-228600">
              <a:buAutoNum type="arabicPeriod"/>
            </a:pPr>
            <a:r>
              <a:rPr lang="en-US" dirty="0"/>
              <a:t>Other</a:t>
            </a:r>
          </a:p>
          <a:p>
            <a:pPr marL="228600" indent="-228600">
              <a:buAutoNum type="arabicPeriod"/>
            </a:pPr>
            <a:endParaRPr lang="en-US" dirty="0"/>
          </a:p>
          <a:p>
            <a:r>
              <a:rPr lang="en-US" b="1" dirty="0"/>
              <a:t>What grade levels do you support:</a:t>
            </a:r>
          </a:p>
          <a:p>
            <a:r>
              <a:rPr lang="en-US" dirty="0"/>
              <a:t>Elementary</a:t>
            </a:r>
          </a:p>
          <a:p>
            <a:r>
              <a:rPr lang="en-US" dirty="0"/>
              <a:t>Middle</a:t>
            </a:r>
          </a:p>
          <a:p>
            <a:r>
              <a:rPr lang="en-US" dirty="0"/>
              <a:t>High</a:t>
            </a:r>
          </a:p>
          <a:p>
            <a:r>
              <a:rPr lang="en-US" dirty="0"/>
              <a:t>District Position</a:t>
            </a:r>
          </a:p>
          <a:p>
            <a:endParaRPr lang="en-US" dirty="0"/>
          </a:p>
          <a:p>
            <a:r>
              <a:rPr lang="en-US" b="1" dirty="0"/>
              <a:t>On a Scale of 1-20 (1 being lowest, 10 being highest), how familiar are you with the DESSA?</a:t>
            </a:r>
          </a:p>
          <a:p>
            <a:endParaRPr lang="en-US" dirty="0"/>
          </a:p>
          <a:p>
            <a:r>
              <a:rPr lang="en-US" dirty="0"/>
              <a:t>[Summarize learnings from zoom poll]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1634909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C833-AE9C-850A-238C-95EF233C7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09CB-3DB8-83F0-8B98-42A195727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A0EE4-7F8C-52A6-77EF-7304878FD9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Now that we know what the DESSA is, let’s practice completing a rating. For this section, we will remain in the slide deck using some screenshots of a DESSA rating.</a:t>
            </a:r>
            <a:endParaRPr lang="en-US" b="0" dirty="0"/>
          </a:p>
        </p:txBody>
      </p:sp>
      <p:sp>
        <p:nvSpPr>
          <p:cNvPr id="4" name="Slide Number Placeholder 3">
            <a:extLst>
              <a:ext uri="{FF2B5EF4-FFF2-40B4-BE49-F238E27FC236}">
                <a16:creationId xmlns:a16="http://schemas.microsoft.com/office/drawing/2014/main" id="{30228575-3A6D-18B8-92C4-59F6DE6C6F54}"/>
              </a:ext>
            </a:extLst>
          </p:cNvPr>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128792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71B8-32BE-1925-90F4-DE4F33FC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DFC95-0223-8DAD-579B-B9D750D44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F7723-49B4-065F-58A8-87D5CF5208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747679"/>
                </a:solidFill>
                <a:effectLst/>
                <a:uLnTx/>
                <a:uFillTx/>
                <a:latin typeface="Arial"/>
                <a:cs typeface="Arial"/>
                <a:sym typeface="Arial"/>
              </a:rPr>
              <a:t>Educators complete DESSA ratings within the DESSA System for their assigned roster of students. Your district will have your individual rosters integrated into this platform, so that when a rating window is open, you will have access to the list of students you need to complete ratings for. Let’s consider some best practices for completing these ratings.</a:t>
            </a: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sp>
        <p:nvSpPr>
          <p:cNvPr id="4" name="Slide Number Placeholder 3">
            <a:extLst>
              <a:ext uri="{FF2B5EF4-FFF2-40B4-BE49-F238E27FC236}">
                <a16:creationId xmlns:a16="http://schemas.microsoft.com/office/drawing/2014/main" id="{CBDACF8E-4549-9046-6662-B9259F415AED}"/>
              </a:ext>
            </a:extLst>
          </p:cNvPr>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1584923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dirty="0">
              <a:solidFill>
                <a:srgbClr val="00325B"/>
              </a:solidFill>
              <a:effectLst/>
              <a:latin typeface="YAFcfjveRFU 0"/>
            </a:endParaRPr>
          </a:p>
          <a:p>
            <a:pPr>
              <a:buFont typeface="Arial" panose="020B0604020202020204" pitchFamily="34" charset="0"/>
              <a:buNone/>
            </a:pPr>
            <a:r>
              <a:rPr lang="en-US" b="0" i="0" dirty="0">
                <a:solidFill>
                  <a:srgbClr val="00325B"/>
                </a:solidFill>
                <a:effectLst/>
              </a:rPr>
              <a:t>First, it’s important to be intentional with observations.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Next, familiarize yourself with the DESSA assessment questions. The more you know about the assessment, the easier your intentional observation will be and the more accurately you will be able to complete your rating. You can download the DESSA-mini/DESSA you will use from the </a:t>
            </a:r>
            <a:r>
              <a:rPr lang="en-US" b="1" i="0" dirty="0">
                <a:solidFill>
                  <a:srgbClr val="00325B"/>
                </a:solidFill>
                <a:effectLst/>
              </a:rPr>
              <a:t>support portal. I will show you where to find it later when we look at the online system</a:t>
            </a:r>
            <a:r>
              <a:rPr lang="en-US" b="0" i="0" dirty="0">
                <a:solidFill>
                  <a:srgbClr val="00325B"/>
                </a:solidFill>
                <a:effectLst/>
              </a:rPr>
              <a:t>. Read it over, think about the behaviors it asks about, and when and how you might observe them.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Try not to overthink or overanalyze, especially when completing the rating for the DESSA-mini. Ask yourselves simple questions like this: What can students do on their own? How often do they do it?  Your first response is often the most reliable response.</a:t>
            </a:r>
            <a:endParaRPr lang="en-US" b="0" dirty="0"/>
          </a:p>
          <a:p>
            <a:pPr>
              <a:buFont typeface="Arial" panose="020B0604020202020204" pitchFamily="34" charset="0"/>
              <a:buNone/>
            </a:pPr>
            <a:endParaRPr lang="en-US" b="0" i="0" dirty="0">
              <a:solidFill>
                <a:srgbClr val="00325B"/>
              </a:solidFill>
              <a:effectLst/>
            </a:endParaRPr>
          </a:p>
          <a:p>
            <a:pPr>
              <a:buFont typeface="Arial" panose="020B0604020202020204" pitchFamily="34" charset="0"/>
              <a:buNone/>
            </a:pPr>
            <a:r>
              <a:rPr lang="en-US" b="0" i="0" dirty="0">
                <a:solidFill>
                  <a:srgbClr val="00325B"/>
                </a:solidFill>
                <a:effectLst/>
              </a:rPr>
              <a:t>Stick to your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Finally, it’s important to plan your rating time. For your specific district, there has been time </a:t>
            </a:r>
            <a:r>
              <a:rPr lang="en-US" b="0" i="0" dirty="0" err="1">
                <a:solidFill>
                  <a:srgbClr val="00325B"/>
                </a:solidFill>
                <a:effectLst/>
              </a:rPr>
              <a:t>alotted</a:t>
            </a:r>
            <a:r>
              <a:rPr lang="en-US" b="0" i="0" dirty="0">
                <a:solidFill>
                  <a:srgbClr val="00325B"/>
                </a:solidFill>
                <a:effectLst/>
              </a:rPr>
              <a:t> today at the end of this training to complete your assigned ratings. </a:t>
            </a:r>
          </a:p>
          <a:p>
            <a:pPr>
              <a:buFont typeface="Arial" panose="020B0604020202020204" pitchFamily="34" charset="0"/>
              <a:buNone/>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2571185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Now it’s time to practice a rating! In just a moment, we will have an example of the DESSA on the screen. </a:t>
            </a:r>
          </a:p>
          <a:p>
            <a:endParaRPr lang="en-US" dirty="0"/>
          </a:p>
          <a:p>
            <a:pPr>
              <a:lnSpc>
                <a:spcPct val="150000"/>
              </a:lnSpc>
            </a:pPr>
            <a:r>
              <a:rPr lang="en-US" dirty="0"/>
              <a:t>You will imagine your school-aged self or someone you know. You can even imagine your favorite book character.</a:t>
            </a:r>
          </a:p>
          <a:p>
            <a:pPr>
              <a:lnSpc>
                <a:spcPct val="150000"/>
              </a:lnSpc>
            </a:pPr>
            <a:endParaRPr lang="en-US" dirty="0"/>
          </a:p>
          <a:p>
            <a:pPr>
              <a:lnSpc>
                <a:spcPct val="150000"/>
              </a:lnSpc>
            </a:pPr>
            <a:r>
              <a:rPr lang="en-US" dirty="0"/>
              <a:t>Answer each question according to that person’s behavior.</a:t>
            </a:r>
          </a:p>
          <a:p>
            <a:pPr>
              <a:lnSpc>
                <a:spcPct val="150000"/>
              </a:lnSpc>
            </a:pP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3759836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85AC-4270-A240-9CF7-C7EEAC260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F0A4D-E7FC-B568-FEBE-2506C7A5F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6D5E-23D8-AFC2-4870-8538B69805AF}"/>
              </a:ext>
            </a:extLst>
          </p:cNvPr>
          <p:cNvSpPr>
            <a:spLocks noGrp="1"/>
          </p:cNvSpPr>
          <p:nvPr>
            <p:ph type="body" idx="1"/>
          </p:nvPr>
        </p:nvSpPr>
        <p:spPr/>
        <p:txBody>
          <a:bodyPr/>
          <a:lstStyle/>
          <a:p>
            <a:pPr>
              <a:lnSpc>
                <a:spcPct val="150000"/>
              </a:lnSpc>
            </a:pPr>
            <a:r>
              <a:rPr lang="en-US" i="1" dirty="0"/>
              <a:t>First, the directions for each student will read: </a:t>
            </a:r>
          </a:p>
          <a:p>
            <a:pPr>
              <a:lnSpc>
                <a:spcPct val="150000"/>
              </a:lnSpc>
            </a:pPr>
            <a:endParaRPr lang="en-US" i="1" dirty="0"/>
          </a:p>
          <a:p>
            <a:pPr>
              <a:lnSpc>
                <a:spcPct val="150000"/>
              </a:lnSpc>
            </a:pPr>
            <a:r>
              <a:rPr lang="en-US" i="1" dirty="0"/>
              <a:t>(read directions on the screen)</a:t>
            </a:r>
          </a:p>
        </p:txBody>
      </p:sp>
      <p:sp>
        <p:nvSpPr>
          <p:cNvPr id="4" name="Slide Number Placeholder 3">
            <a:extLst>
              <a:ext uri="{FF2B5EF4-FFF2-40B4-BE49-F238E27FC236}">
                <a16:creationId xmlns:a16="http://schemas.microsoft.com/office/drawing/2014/main" id="{D580C4FC-9B4F-A6EC-24B4-95FCA0840CFE}"/>
              </a:ext>
            </a:extLst>
          </p:cNvPr>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73823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47F4-8CD9-D0D7-47FB-1F06AC2F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B3EF4-DA29-FEBF-8413-19C5B9CE7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1CC54-31CE-1E5B-3CB9-238745E2BB85}"/>
              </a:ext>
            </a:extLst>
          </p:cNvPr>
          <p:cNvSpPr>
            <a:spLocks noGrp="1"/>
          </p:cNvSpPr>
          <p:nvPr>
            <p:ph type="body" idx="1"/>
          </p:nvPr>
        </p:nvSpPr>
        <p:spPr/>
        <p:txBody>
          <a:bodyPr/>
          <a:lstStyle/>
          <a:p>
            <a:pPr>
              <a:lnSpc>
                <a:spcPct val="150000"/>
              </a:lnSpc>
            </a:pPr>
            <a:r>
              <a:rPr lang="en-US" i="0" dirty="0"/>
              <a:t>Here’s the DESSA mini screener for our practice rating. The answer options are: Never, Rarely, Sometimes, Often, and Almost Always. </a:t>
            </a:r>
          </a:p>
          <a:p>
            <a:pPr>
              <a:lnSpc>
                <a:spcPct val="150000"/>
              </a:lnSpc>
            </a:pPr>
            <a:endParaRPr lang="en-US" i="0" dirty="0"/>
          </a:p>
          <a:p>
            <a:pPr>
              <a:lnSpc>
                <a:spcPct val="150000"/>
              </a:lnSpc>
            </a:pPr>
            <a:r>
              <a:rPr lang="en-US" i="0" dirty="0"/>
              <a:t>(Facilitation – read the items and allow time for attendees to “complete” their rating based on the person they have in mind.”</a:t>
            </a:r>
          </a:p>
        </p:txBody>
      </p:sp>
      <p:sp>
        <p:nvSpPr>
          <p:cNvPr id="4" name="Slide Number Placeholder 3">
            <a:extLst>
              <a:ext uri="{FF2B5EF4-FFF2-40B4-BE49-F238E27FC236}">
                <a16:creationId xmlns:a16="http://schemas.microsoft.com/office/drawing/2014/main" id="{6F9835EA-4898-8F1F-9E31-3835B813EAEE}"/>
              </a:ext>
            </a:extLst>
          </p:cNvPr>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3052907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BBD46-0B49-83EB-01FC-5D6DA375E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535FD-480C-168F-3DD9-583AF7713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D1386-11F4-58F1-B0FD-6EFCA2AFF23C}"/>
              </a:ext>
            </a:extLst>
          </p:cNvPr>
          <p:cNvSpPr>
            <a:spLocks noGrp="1"/>
          </p:cNvSpPr>
          <p:nvPr>
            <p:ph type="body" idx="1"/>
          </p:nvPr>
        </p:nvSpPr>
        <p:spPr/>
        <p:txBody>
          <a:bodyPr/>
          <a:lstStyle/>
          <a:p>
            <a:pPr>
              <a:lnSpc>
                <a:spcPct val="150000"/>
              </a:lnSpc>
            </a:pPr>
            <a:r>
              <a:rPr lang="en-US" i="0" dirty="0"/>
              <a:t>Before we switch gears and look at the online platform, let’s pause: are there any “ah ha!” moments or other questions that came up for you while completing this practice rating? </a:t>
            </a:r>
          </a:p>
        </p:txBody>
      </p:sp>
      <p:sp>
        <p:nvSpPr>
          <p:cNvPr id="4" name="Slide Number Placeholder 3">
            <a:extLst>
              <a:ext uri="{FF2B5EF4-FFF2-40B4-BE49-F238E27FC236}">
                <a16:creationId xmlns:a16="http://schemas.microsoft.com/office/drawing/2014/main" id="{5453823D-6410-3918-6DC0-74906ED03BB9}"/>
              </a:ext>
            </a:extLst>
          </p:cNvPr>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2919582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From here, we are going to continue discussing the DESSA implementation through the online platform, the DESSA System Educator Portal. You may have already had time to explore this platform, but this is where everything lives for the DESSA – the ratings, the assessment results and data reports, instructional materials, and other resources. </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3637340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There are 3 different types of user access. The user access in the Educator Portal dictates what information is displayed on the dashboard and the types or amount of data viewable in your DESSA account.</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Finally, the Rater access is provided to educators that are assigned to complete ratings within the Educator Portal. The Rater access allows for educators to complete DESSA assessment for the students that they have been assigned to rate and view the data for their assigned students.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361279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The overall goal for today is to provide high level overview of the teacher-completed DESSA assessments. Your organization’s leadership provides the specific details for your implementation and the training itself will focus on the assessment tool and the online platform, which is the DESSA System Educator Portal.</a:t>
            </a:r>
          </a:p>
          <a:p>
            <a:endParaRPr lang="en-US" dirty="0"/>
          </a:p>
          <a:p>
            <a:r>
              <a:rPr lang="en-US" dirty="0"/>
              <a:t>In our time together today, we will:</a:t>
            </a:r>
          </a:p>
          <a:p>
            <a:pPr marL="342900" indent="-342900">
              <a:lnSpc>
                <a:spcPct val="200000"/>
              </a:lnSpc>
              <a:buFont typeface="Arial" panose="020B0604020202020204" pitchFamily="34" charset="0"/>
              <a:buChar char="•"/>
            </a:pPr>
            <a:r>
              <a:rPr lang="en-US" sz="1200" dirty="0">
                <a:solidFill>
                  <a:srgbClr val="00325E"/>
                </a:solidFill>
                <a:latin typeface="+mn-lt"/>
              </a:rPr>
              <a:t>Identify </a:t>
            </a:r>
            <a:r>
              <a:rPr lang="en-US" sz="1200" b="0" i="0" dirty="0">
                <a:solidFill>
                  <a:srgbClr val="00325E"/>
                </a:solidFill>
                <a:effectLst/>
                <a:latin typeface="+mn-lt"/>
              </a:rPr>
              <a:t>key components of the DESSA assessments</a:t>
            </a:r>
            <a:endParaRPr lang="en-US" sz="1200" dirty="0">
              <a:solidFill>
                <a:srgbClr val="00325E"/>
              </a:solidFill>
              <a:latin typeface="+mn-lt"/>
            </a:endParaRPr>
          </a:p>
          <a:p>
            <a:pPr marL="342900" indent="-342900">
              <a:lnSpc>
                <a:spcPct val="150000"/>
              </a:lnSpc>
              <a:buFont typeface="Arial" panose="020B0604020202020204" pitchFamily="34" charset="0"/>
              <a:buChar char="•"/>
            </a:pPr>
            <a:r>
              <a:rPr lang="en-US" sz="1200" b="0" i="0" dirty="0">
                <a:solidFill>
                  <a:srgbClr val="00325E"/>
                </a:solidFill>
                <a:effectLst/>
                <a:latin typeface="+mn-lt"/>
              </a:rPr>
              <a:t>Demonstrate best practices for completing ratings</a:t>
            </a:r>
            <a:r>
              <a:rPr lang="en-US" sz="1200" dirty="0">
                <a:solidFill>
                  <a:srgbClr val="00325E"/>
                </a:solidFill>
                <a:latin typeface="+mn-lt"/>
              </a:rPr>
              <a:t> and understanding the results </a:t>
            </a:r>
          </a:p>
          <a:p>
            <a:pPr marL="342900" indent="-342900">
              <a:lnSpc>
                <a:spcPct val="150000"/>
              </a:lnSpc>
              <a:buFont typeface="Arial" panose="020B0604020202020204" pitchFamily="34" charset="0"/>
              <a:buChar char="•"/>
            </a:pPr>
            <a:r>
              <a:rPr lang="en-US" sz="1200" b="0" i="0" dirty="0">
                <a:solidFill>
                  <a:srgbClr val="00325E"/>
                </a:solidFill>
                <a:effectLst/>
                <a:latin typeface="+mn-lt"/>
              </a:rPr>
              <a:t>Explore key features of the Educator Portal.</a:t>
            </a:r>
            <a:endParaRPr lang="en-US" sz="1200" dirty="0">
              <a:solidFill>
                <a:srgbClr val="00325E"/>
              </a:solidFill>
              <a:latin typeface="+mn-lt"/>
            </a:endParaRPr>
          </a:p>
          <a:p>
            <a:pPr marL="342900" indent="-342900">
              <a:lnSpc>
                <a:spcPct val="150000"/>
              </a:lnSpc>
              <a:buFont typeface="Arial" panose="020B0604020202020204" pitchFamily="34" charset="0"/>
              <a:buChar char="•"/>
            </a:pPr>
            <a:endParaRPr lang="en-US" dirty="0">
              <a:solidFill>
                <a:srgbClr val="00325E"/>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All users will land on their dashboard when they log into the Educator Portal. There 5 tabs across the top of the screen that we will navigate through.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2706813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When a user first logs into the Educator Portal, the dashboard will likely appear blank since there won’t be any ratings completed yet and therefore, there won’t be any data in the system.</a:t>
            </a:r>
          </a:p>
          <a:p>
            <a:pPr>
              <a:lnSpc>
                <a:spcPts val="1350"/>
              </a:lnSpc>
            </a:pPr>
            <a:endParaRPr lang="en-US" b="0" dirty="0">
              <a:solidFill>
                <a:srgbClr val="00325B"/>
              </a:solidFill>
              <a:effectLst/>
              <a:latin typeface="YAFcfjveRFU 0"/>
            </a:endParaRPr>
          </a:p>
          <a:p>
            <a:pPr>
              <a:lnSpc>
                <a:spcPts val="1350"/>
              </a:lnSpc>
            </a:pPr>
            <a:r>
              <a:rPr lang="en-US" b="0" i="0" dirty="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dirty="0">
              <a:solidFill>
                <a:srgbClr val="00325B"/>
              </a:solidFill>
              <a:effectLst/>
              <a:latin typeface="YAFcfjveRFU 0"/>
            </a:endParaRPr>
          </a:p>
          <a:p>
            <a:pPr>
              <a:lnSpc>
                <a:spcPts val="1350"/>
              </a:lnSpc>
            </a:pPr>
            <a:r>
              <a:rPr lang="en-US" b="0" dirty="0">
                <a:solidFill>
                  <a:srgbClr val="00325B"/>
                </a:solidFill>
                <a:effectLst/>
                <a:latin typeface="YAFcfjveRFU 0"/>
              </a:rPr>
              <a:t>Educators will see </a:t>
            </a:r>
            <a:r>
              <a:rPr lang="en-US" b="0" i="0" dirty="0">
                <a:solidFill>
                  <a:srgbClr val="00325B"/>
                </a:solidFill>
                <a:effectLst/>
              </a:rPr>
              <a:t>a quick snapshot of the rating progress and data that has been collected based on the current or most recent rating window, an overview of the student performance on the right side, and a breakdown of student scores who received a DESSA 2 assessment at the bottom of the screen. Educators will only see data for the students in their classroom or on their roster.</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85094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dirty="0"/>
              <a:t>Next, is the ratings tab. </a:t>
            </a:r>
            <a:r>
              <a:rPr lang="en-US" b="0" dirty="0">
                <a:solidFill>
                  <a:srgbClr val="00325B"/>
                </a:solidFill>
                <a:effectLst/>
                <a:latin typeface="YAFcfjveRFU 0"/>
              </a:rPr>
              <a:t>As an educator, this is where </a:t>
            </a:r>
            <a:r>
              <a:rPr lang="en-US" b="0" i="0" dirty="0">
                <a:solidFill>
                  <a:srgbClr val="00325B"/>
                </a:solidFill>
                <a:effectLst/>
              </a:rPr>
              <a:t>you will see the roster of students you have been assigned to rate. The system is very easy to use and should be relatively intuitive; just follow the prompts to complete the all the ratings for your students.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32</a:t>
            </a:fld>
            <a:endParaRPr lang="en-US"/>
          </a:p>
        </p:txBody>
      </p:sp>
    </p:spTree>
    <p:extLst>
      <p:ext uri="{BB962C8B-B14F-4D97-AF65-F5344CB8AC3E}">
        <p14:creationId xmlns:p14="http://schemas.microsoft.com/office/powerpoint/2010/main" val="3775111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rPr>
              <a:t>For the screener, you have to answer all 8 questions on a DESSA-mini. You can skip a question and come back to it; however, you cannot skip a question and complete the rating.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circles on the left side of the student names indicate whether or not they’ve been rated, and the descriptive range in which they scored.</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Gray signifies that they have not been rated, red means they have a need for instruction, blue means they scored in the typical range, and green means they scored in the strength range.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Students with a check mark do not need any further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red circle and no check mark will automatically initiate a full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blue or green circle and no check mark, will show you their T-Score and give you the option to progress monitor.</a:t>
            </a:r>
          </a:p>
        </p:txBody>
      </p:sp>
      <p:sp>
        <p:nvSpPr>
          <p:cNvPr id="4" name="Slide Number Placeholder 3"/>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2565276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a:lnSpc>
                <a:spcPct val="107000"/>
              </a:lnSpc>
              <a:spcBef>
                <a:spcPts val="0"/>
              </a:spcBef>
              <a:spcAft>
                <a:spcPts val="1067"/>
              </a:spcAft>
              <a:buClr>
                <a:srgbClr val="747679"/>
              </a:buClr>
              <a:buFont typeface="+mj-lt"/>
              <a:buNone/>
              <a:defRPr/>
            </a:pPr>
            <a:r>
              <a:rPr lang="en-US" kern="100" dirty="0">
                <a:solidFill>
                  <a:srgbClr val="747679"/>
                </a:solidFill>
                <a:latin typeface="Arial" panose="020B0604020202020204"/>
                <a:cs typeface="Times New Roman" panose="02020603050405020304" pitchFamily="18" charset="0"/>
              </a:rPr>
              <a:t>As we’ve discussed already, you will complete the ratings to the best of your ability based on what you have observed for each student (not in comparison to other students). To complete a rating:</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Select a student to rate.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Read the instructions.</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Answer every question as honestly as possible.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Click “Submit”.</a:t>
            </a:r>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457430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for an individual student will be available immediately after submitting your rating. </a:t>
            </a:r>
          </a:p>
          <a:p>
            <a:pPr marL="380990" indent="-380990">
              <a:lnSpc>
                <a:spcPct val="107000"/>
              </a:lnSpc>
              <a:spcBef>
                <a:spcPts val="0"/>
              </a:spcBef>
              <a:spcAft>
                <a:spcPts val="1067"/>
              </a:spcAft>
              <a:buClr>
                <a:srgbClr val="20252E"/>
              </a:buClr>
              <a:defRPr/>
            </a:pPr>
            <a:endParaRPr lang="en-US" kern="0" dirty="0">
              <a:solidFill>
                <a:srgbClr val="20252E"/>
              </a:solidFill>
              <a:latin typeface="Arial" panose="020B0604020202020204"/>
            </a:endParaRP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680128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Data and Insights will give you just that: data from the DESSA assessments and insights into how you can support your students. </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You’ll get Real-time results, Interactive, filterable charts, and Downloadable reports. You can use the filters to generate reports for subgroups of students or use the search bar to locate an individual student by typing in their name or student ID.</a:t>
            </a:r>
          </a:p>
          <a:p>
            <a:pPr>
              <a:lnSpc>
                <a:spcPts val="1350"/>
              </a:lnSpc>
            </a:pPr>
            <a:endParaRPr lang="en-US" b="0" i="0" dirty="0">
              <a:solidFill>
                <a:srgbClr val="00325B"/>
              </a:solidFill>
              <a:effectLst/>
              <a:latin typeface="YAFcfjveRFU 0"/>
            </a:endParaRPr>
          </a:p>
          <a:p>
            <a:pPr>
              <a:lnSpc>
                <a:spcPts val="1350"/>
              </a:lnSpc>
            </a:pPr>
            <a:r>
              <a:rPr lang="en-US" dirty="0"/>
              <a:t>We wont be going into the details of all the Data and Insights reports during this session – that is for another training after you have collected your ratings data. </a:t>
            </a:r>
            <a:endParaRPr lang="en-US" b="0" i="0" dirty="0">
              <a:solidFill>
                <a:srgbClr val="00325B"/>
              </a:solidFill>
              <a:effectLst/>
              <a:latin typeface="YAFcfjveRFU 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36</a:t>
            </a:fld>
            <a:endParaRPr lang="en-US"/>
          </a:p>
        </p:txBody>
      </p:sp>
    </p:spTree>
    <p:extLst>
      <p:ext uri="{BB962C8B-B14F-4D97-AF65-F5344CB8AC3E}">
        <p14:creationId xmlns:p14="http://schemas.microsoft.com/office/powerpoint/2010/main" val="2830894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Next over on the tabs list is the Strategies tab. </a:t>
            </a:r>
          </a:p>
          <a:p>
            <a:pPr algn="l">
              <a:spcAft>
                <a:spcPts val="600"/>
              </a:spcAft>
              <a:buNone/>
            </a:pPr>
            <a:endParaRPr lang="en-US" b="0" i="0" dirty="0">
              <a:solidFill>
                <a:srgbClr val="36394D"/>
              </a:solidFill>
              <a:effectLst/>
              <a:latin typeface="Arial" panose="020B0604020202020204" pitchFamily="34" charset="0"/>
            </a:endParaRPr>
          </a:p>
          <a:p>
            <a:pPr algn="l">
              <a:spcAft>
                <a:spcPts val="600"/>
              </a:spcAft>
              <a:buNone/>
            </a:pPr>
            <a:r>
              <a:rPr lang="en-US" b="0" i="0" dirty="0">
                <a:solidFill>
                  <a:srgbClr val="36394D"/>
                </a:solidFill>
                <a:effectLst/>
                <a:latin typeface="Arial" panose="020B0604020202020204" pitchFamily="34" charset="0"/>
              </a:rPr>
              <a:t>The DESSA System includes lessons, activities, and resources for data-driven instruction and intervention. Under the Strategies tab, there are a variety of materials available to all users: </a:t>
            </a:r>
          </a:p>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3155531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5387-81F0-4FB9-B63B-7CBA17D5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2D68A-4CE7-1768-F6A7-34D490E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C406B-229E-77B4-CFFE-525E4A5FAD18}"/>
              </a:ext>
            </a:extLst>
          </p:cNvPr>
          <p:cNvSpPr>
            <a:spLocks noGrp="1"/>
          </p:cNvSpPr>
          <p:nvPr>
            <p:ph type="body" idx="1"/>
          </p:nvPr>
        </p:nvSpPr>
        <p:spPr/>
        <p:txBody>
          <a:bodyPr/>
          <a:lstStyle/>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a:extLst>
              <a:ext uri="{FF2B5EF4-FFF2-40B4-BE49-F238E27FC236}">
                <a16:creationId xmlns:a16="http://schemas.microsoft.com/office/drawing/2014/main" id="{0EF08722-A17E-4955-04DF-13186213BD1D}"/>
              </a:ext>
            </a:extLst>
          </p:cNvPr>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778143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AA88-3B63-9F8A-04BB-9F6E4ED90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D976-0C09-A091-AF13-61FD42CE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4A0AD-FB58-9D7D-7F36-9F42F95033BC}"/>
              </a:ext>
            </a:extLst>
          </p:cNvPr>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Strategies</a:t>
            </a:r>
            <a:r>
              <a:rPr lang="en-US" b="0" i="0" dirty="0">
                <a:solidFill>
                  <a:srgbClr val="36394D"/>
                </a:solidFill>
                <a:effectLst/>
                <a:latin typeface="Arial" panose="020B0604020202020204" pitchFamily="34" charset="0"/>
              </a:rPr>
              <a:t>: These lessons are research-based, DESSA-aligned materials that provide direct instruction of social and emotional skills. The Strategies are designed for universal instruction and include step-by-step directions for facilitation, along with extension activities and modifications for differentiated instruction. Student and educator reflection prompts are included in each strategy.</a:t>
            </a:r>
            <a:endParaRPr lang="en-US" b="0" dirty="0"/>
          </a:p>
        </p:txBody>
      </p:sp>
      <p:sp>
        <p:nvSpPr>
          <p:cNvPr id="4" name="Slide Number Placeholder 3">
            <a:extLst>
              <a:ext uri="{FF2B5EF4-FFF2-40B4-BE49-F238E27FC236}">
                <a16:creationId xmlns:a16="http://schemas.microsoft.com/office/drawing/2014/main" id="{79D5B96D-4071-6520-48D1-D8207FE358AE}"/>
              </a:ext>
            </a:extLst>
          </p:cNvPr>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292774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In terms of session structure, while the session is introductory, feel free to put questions in the chat as they arise those in the chat so we can try to address them or share them out to your leadership afterward. The training is will last 60 minutes and there are opportunities to collaborate and connect embedded throughout. Halfway through, we will take a short break.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3628970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Tier 2 Intervention Programs </a:t>
            </a:r>
            <a:r>
              <a:rPr lang="en-US" b="0" i="0" dirty="0">
                <a:solidFill>
                  <a:srgbClr val="36394D"/>
                </a:solidFill>
                <a:effectLst/>
                <a:latin typeface="Arial" panose="020B0604020202020204" pitchFamily="34" charset="0"/>
              </a:rPr>
              <a:t>consist of five multi-week programs designed for targeted, small group instruction for students who need intensive skill 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Lessons within the Tier 2 Intervention Programs are designed to be delivered in a scope and sequence that builds skills through repeated practice and active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All of the intervention programs are available within the DESSA System, also under the Strategies tab.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The programs are grouped by grade bands: Early Elementary, Upper Elementary, Middle School, and High School.</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40</a:t>
            </a:fld>
            <a:endParaRPr lang="en-US"/>
          </a:p>
        </p:txBody>
      </p:sp>
    </p:spTree>
    <p:extLst>
      <p:ext uri="{BB962C8B-B14F-4D97-AF65-F5344CB8AC3E}">
        <p14:creationId xmlns:p14="http://schemas.microsoft.com/office/powerpoint/2010/main" val="1101168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report we do call out in this session is the Data-Driven Recommendations. This report is located under the Data and Insights tab and it connects your DESSA results to the strategies resources under the Strategies tab. It takes the “guess work” out of it for you – based on your data, it will recommend DESSA-aligned instructional materials to use with your students. </a:t>
            </a:r>
          </a:p>
          <a:p>
            <a:endParaRPr lang="en-US" b="0" i="0" dirty="0">
              <a:solidFill>
                <a:srgbClr val="33475B"/>
              </a:solidFill>
              <a:effectLst/>
              <a:latin typeface="arial" panose="020B0604020202020204" pitchFamily="34" charset="0"/>
            </a:endParaRPr>
          </a:p>
          <a:p>
            <a:pPr algn="l">
              <a:buNone/>
            </a:pPr>
            <a:r>
              <a:rPr lang="en-US" b="0" i="0" dirty="0">
                <a:solidFill>
                  <a:srgbClr val="33475B"/>
                </a:solidFill>
                <a:effectLst/>
                <a:latin typeface="arial" panose="020B0604020202020204" pitchFamily="34" charset="0"/>
              </a:rPr>
              <a:t>Once you generate this report for your </a:t>
            </a:r>
            <a:r>
              <a:rPr lang="en-US" b="0" i="0" dirty="0" err="1">
                <a:solidFill>
                  <a:srgbClr val="33475B"/>
                </a:solidFill>
                <a:effectLst/>
                <a:latin typeface="arial" panose="020B0604020202020204" pitchFamily="34" charset="0"/>
              </a:rPr>
              <a:t>stundets</a:t>
            </a:r>
            <a:r>
              <a:rPr lang="en-US" b="0" i="0" dirty="0">
                <a:solidFill>
                  <a:srgbClr val="33475B"/>
                </a:solidFill>
                <a:effectLst/>
                <a:latin typeface="arial" panose="020B0604020202020204" pitchFamily="34" charset="0"/>
              </a:rPr>
              <a:t>, three strategy recommendations will be presented: The first strategy is based on students' strengths, and the second and third strategies will help you build students' growth in lower-scoring competencies. You can view the overview of the strategy lesson and download a PDF copy. Then it will also recommend a specific Tier 2 Intervention Program to use with your students (that’s the longer, full scope/sequence program), again based on their DESSA results.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41</a:t>
            </a:fld>
            <a:endParaRPr lang="en-US"/>
          </a:p>
        </p:txBody>
      </p:sp>
    </p:spTree>
    <p:extLst>
      <p:ext uri="{BB962C8B-B14F-4D97-AF65-F5344CB8AC3E}">
        <p14:creationId xmlns:p14="http://schemas.microsoft.com/office/powerpoint/2010/main" val="487325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last tab to review within the Educator Portal is the Training Tab. The Training tab allows you to choose more learning options.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Support Portal is open 24/7, offering resources to help guide users through the DESSA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42</a:t>
            </a:fld>
            <a:endParaRPr lang="en-US"/>
          </a:p>
        </p:txBody>
      </p:sp>
    </p:spTree>
    <p:extLst>
      <p:ext uri="{BB962C8B-B14F-4D97-AF65-F5344CB8AC3E}">
        <p14:creationId xmlns:p14="http://schemas.microsoft.com/office/powerpoint/2010/main" val="2546010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4A4C-BE70-DC2C-680C-DA1A06EF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52252-2352-E873-8478-1D1E14E62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D0B-D466-7E3D-4D8F-513453B4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We are at the point where we wrap up for this training session – we have covered a lot and want to make sure we can address any remaining questions that you may have before we offer an optimistic closing prompt and your next steps.</a:t>
            </a:r>
          </a:p>
          <a:p>
            <a:endParaRPr lang="en-US" b="0" i="0" dirty="0">
              <a:solidFill>
                <a:srgbClr val="00325B"/>
              </a:solidFill>
              <a:effectLst/>
            </a:endParaRPr>
          </a:p>
          <a:p>
            <a:r>
              <a:rPr lang="en-US" b="0" i="0" dirty="0">
                <a:solidFill>
                  <a:srgbClr val="00325B"/>
                </a:solidFill>
                <a:effectLst/>
              </a:rPr>
              <a:t>(allow time for final questions)</a:t>
            </a:r>
            <a:endParaRPr lang="en-US" b="0" dirty="0"/>
          </a:p>
        </p:txBody>
      </p:sp>
      <p:sp>
        <p:nvSpPr>
          <p:cNvPr id="4" name="Slide Number Placeholder 3">
            <a:extLst>
              <a:ext uri="{FF2B5EF4-FFF2-40B4-BE49-F238E27FC236}">
                <a16:creationId xmlns:a16="http://schemas.microsoft.com/office/drawing/2014/main" id="{19560957-EDA8-EF29-E9C3-8FB908307283}"/>
              </a:ext>
            </a:extLst>
          </p:cNvPr>
          <p:cNvSpPr>
            <a:spLocks noGrp="1"/>
          </p:cNvSpPr>
          <p:nvPr>
            <p:ph type="sldNum" sz="quarter" idx="5"/>
          </p:nvPr>
        </p:nvSpPr>
        <p:spPr/>
        <p:txBody>
          <a:bodyPr/>
          <a:lstStyle/>
          <a:p>
            <a:fld id="{F48421BB-A003-3F4F-9B85-D56C23132542}" type="slidenum">
              <a:rPr lang="en-US" smtClean="0"/>
              <a:t>43</a:t>
            </a:fld>
            <a:endParaRPr lang="en-US"/>
          </a:p>
        </p:txBody>
      </p:sp>
    </p:spTree>
    <p:extLst>
      <p:ext uri="{BB962C8B-B14F-4D97-AF65-F5344CB8AC3E}">
        <p14:creationId xmlns:p14="http://schemas.microsoft.com/office/powerpoint/2010/main" val="807336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thinking about the hopes you identified at the beginning of today’s session and using a strength-based approach, What are you looking forward to most about using the DESSA?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think time]</a:t>
            </a:r>
          </a:p>
          <a:p>
            <a:endParaRPr lang="en-US" dirty="0"/>
          </a:p>
          <a:p>
            <a:r>
              <a:rPr lang="en-US" b="1" dirty="0"/>
              <a:t>Virtual:  </a:t>
            </a:r>
            <a:r>
              <a:rPr lang="en-US" dirty="0"/>
              <a:t>Unmute or use the chat to respond</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44</a:t>
            </a:fld>
            <a:endParaRPr lang="en-US"/>
          </a:p>
        </p:txBody>
      </p:sp>
    </p:spTree>
    <p:extLst>
      <p:ext uri="{BB962C8B-B14F-4D97-AF65-F5344CB8AC3E}">
        <p14:creationId xmlns:p14="http://schemas.microsoft.com/office/powerpoint/2010/main" val="1880397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[Provide link in chat </a:t>
            </a:r>
            <a:r>
              <a:rPr lang="en-US" dirty="0"/>
              <a:t>- https://</a:t>
            </a:r>
            <a:r>
              <a:rPr lang="en-US" dirty="0" err="1"/>
              <a:t>apertureed.qualtrics.com</a:t>
            </a:r>
            <a:r>
              <a:rPr lang="en-US" dirty="0"/>
              <a:t>/</a:t>
            </a:r>
            <a:r>
              <a:rPr lang="en-US" dirty="0" err="1"/>
              <a:t>jfe</a:t>
            </a:r>
            <a:r>
              <a:rPr lang="en-US" dirty="0"/>
              <a:t>/form/SV_250ioEurFXBmBUy</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 for your time today! Your exit ticket for this session is to complete a feedback survey. On the screen is a QR code to a feedback survey.  I’ve also put the link in the chat.  We would love to hear your feedback about the session today to ensure that we are providing content that is supportive of your DESSA journey and engaging to you as a learner.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45</a:t>
            </a:fld>
            <a:endParaRPr lang="en-US"/>
          </a:p>
        </p:txBody>
      </p:sp>
    </p:spTree>
    <p:extLst>
      <p:ext uri="{BB962C8B-B14F-4D97-AF65-F5344CB8AC3E}">
        <p14:creationId xmlns:p14="http://schemas.microsoft.com/office/powerpoint/2010/main" val="330061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b="0" i="0" dirty="0">
                <a:solidFill>
                  <a:srgbClr val="00325B"/>
                </a:solidFill>
                <a:effectLst/>
                <a:latin typeface="Arial" panose="020B0604020202020204" pitchFamily="34" charset="0"/>
                <a:cs typeface="Arial" panose="020B0604020202020204" pitchFamily="34" charset="0"/>
              </a:rPr>
              <a:t>Let’s talk through how we’ll spend the rest of our time together:</a:t>
            </a:r>
            <a:endParaRPr lang="en-US"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share an overview of the DESSA</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practice completing a rating,</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walk through an overview of the Educator Portal, including the available data reports and instructional resources </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finally, we’ll close out with an optimistic closure and opportunity for feedback.</a:t>
            </a: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sz="1200" b="0" i="0" dirty="0">
                <a:solidFill>
                  <a:srgbClr val="00325B"/>
                </a:solidFill>
                <a:effectLst/>
                <a:latin typeface="Arial" panose="020B0604020202020204" pitchFamily="34" charset="0"/>
                <a:cs typeface="Arial" panose="020B0604020202020204" pitchFamily="34" charset="0"/>
              </a:rPr>
              <a:t>Let’s start today by centering in a strength-based mindset. </a:t>
            </a:r>
            <a:endParaRPr lang="en-US" sz="1200" b="0" dirty="0">
              <a:solidFill>
                <a:srgbClr val="00325B"/>
              </a:solidFill>
              <a:effectLst/>
              <a:latin typeface="Arial" panose="020B0604020202020204" pitchFamily="34" charset="0"/>
              <a:cs typeface="Arial" panose="020B0604020202020204" pitchFamily="34" charset="0"/>
            </a:endParaRPr>
          </a:p>
          <a:p>
            <a:endParaRPr lang="en-US" sz="1200" b="0" dirty="0">
              <a:solidFill>
                <a:srgbClr val="00325B"/>
              </a:solidFill>
              <a:effectLst/>
              <a:latin typeface="Arial" panose="020B0604020202020204" pitchFamily="34" charset="0"/>
              <a:ea typeface="Calibri"/>
              <a:cs typeface="Arial" panose="020B0604020202020204" pitchFamily="34" charset="0"/>
            </a:endParaRPr>
          </a:p>
          <a:p>
            <a:r>
              <a:rPr lang="en-US" sz="1200" b="0" dirty="0">
                <a:solidFill>
                  <a:srgbClr val="00325B"/>
                </a:solidFill>
                <a:effectLst/>
                <a:latin typeface="Arial" panose="020B0604020202020204" pitchFamily="34" charset="0"/>
                <a:ea typeface="Calibri"/>
                <a:cs typeface="Arial" panose="020B0604020202020204" pitchFamily="34" charset="0"/>
              </a:rPr>
              <a:t>We are still within the Back to School part of the year and a million things are going on at all times. I invite you pause and think about the successes so far – no matter how big or small. What has gone well so far since the start of the school year? </a:t>
            </a:r>
          </a:p>
          <a:p>
            <a:endParaRPr lang="en-US" sz="1200" b="0" dirty="0">
              <a:solidFill>
                <a:srgbClr val="00325B"/>
              </a:solidFill>
              <a:effectLst/>
              <a:latin typeface="Arial" panose="020B0604020202020204" pitchFamily="34" charset="0"/>
              <a:ea typeface="Calibri"/>
              <a:cs typeface="Arial" panose="020B0604020202020204" pitchFamily="34" charset="0"/>
            </a:endParaRPr>
          </a:p>
          <a:p>
            <a:r>
              <a:rPr lang="en-US" sz="1200" b="0" dirty="0">
                <a:solidFill>
                  <a:srgbClr val="00325B"/>
                </a:solidFill>
                <a:effectLst/>
                <a:latin typeface="Arial" panose="020B0604020202020204" pitchFamily="34" charset="0"/>
                <a:ea typeface="Calibri"/>
                <a:cs typeface="Arial" panose="020B0604020202020204" pitchFamily="34" charset="0"/>
              </a:rPr>
              <a:t>Please take a moment to add something in the chat, and we would love to hear from a couple folks by coming off mute to celebrate some successful call outs! </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ea typeface="Calibri"/>
                <a:cs typeface="Arial" panose="020B0604020202020204" pitchFamily="34" charset="0"/>
              </a:rPr>
              <a:t>(offering think/participation time) </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ea typeface="Calibri"/>
                <a:cs typeface="Arial" panose="020B0604020202020204" pitchFamily="34" charset="0"/>
              </a:rPr>
              <a:t>As we discuss the DESSA today, it will help to keep this strength-based approach front of mind, as the DESSA is rooted in this same approach. Whether this training is a refresher for you or it’s an introduction to the DESSA, approaching implementation with a solutions-based lens is key!</a:t>
            </a:r>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a:p>
            <a:r>
              <a:rPr lang="en-US" dirty="0"/>
              <a:t>We are going to start with a short video about the DESSA and the online platform where it is located, called the DESSA System. After the video, we will break down the key details about the assessment and its scores, so for now just sit back and watch this high-level overview.</a:t>
            </a:r>
          </a:p>
          <a:p>
            <a:endParaRPr lang="en-US" dirty="0"/>
          </a:p>
          <a:p>
            <a:r>
              <a:rPr lang="en-US" dirty="0"/>
              <a:t>(Press play- video embedded)</a:t>
            </a:r>
          </a:p>
          <a:p>
            <a:endParaRPr lang="en-US" dirty="0"/>
          </a:p>
          <a:p>
            <a:r>
              <a:rPr lang="en-US" dirty="0"/>
              <a:t>If needed: Online Video Link: </a:t>
            </a:r>
            <a:r>
              <a:rPr lang="en-US" i="1" dirty="0"/>
              <a:t>https://go.screenpal.com/watch/c0e0F5V4PMQ?redirect=true</a:t>
            </a:r>
          </a:p>
          <a:p>
            <a:endParaRPr lang="en-US" i="1" dirty="0"/>
          </a:p>
          <a:p>
            <a:r>
              <a:rPr lang="en-US" b="1" i="0" dirty="0"/>
              <a:t>Video Run time:  </a:t>
            </a:r>
            <a:r>
              <a:rPr lang="en-US" i="0" dirty="0"/>
              <a:t>3:08</a:t>
            </a:r>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4183863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a:cs typeface="Arial"/>
            </a:endParaRPr>
          </a:p>
          <a:p>
            <a:pPr>
              <a:lnSpc>
                <a:spcPts val="1350"/>
              </a:lnSpc>
            </a:pPr>
            <a:r>
              <a:rPr lang="en-US" sz="1200" b="0" i="0" dirty="0">
                <a:solidFill>
                  <a:srgbClr val="00325B"/>
                </a:solidFill>
                <a:effectLst/>
                <a:latin typeface="Arial"/>
                <a:cs typeface="Arial"/>
              </a:rPr>
              <a:t>That video gave us a great overview of the different components of the DESSA System. In these next few slides, we will expand on those areas, starting with: What is the DESSA?</a:t>
            </a:r>
          </a:p>
          <a:p>
            <a:pPr>
              <a:lnSpc>
                <a:spcPts val="1350"/>
              </a:lnSpc>
            </a:pPr>
            <a:endParaRPr lang="en-US" sz="1200" b="0" i="0" dirty="0">
              <a:solidFill>
                <a:srgbClr val="00325B"/>
              </a:solidFill>
              <a:effectLst/>
              <a:latin typeface="Arial"/>
              <a:cs typeface="Arial"/>
            </a:endParaRPr>
          </a:p>
          <a:p>
            <a:pPr>
              <a:buFont typeface="Arial" panose="020B0604020202020204" pitchFamily="34" charset="0"/>
              <a:buNone/>
            </a:pPr>
            <a:r>
              <a:rPr lang="en-US" sz="1200" b="0" i="0" dirty="0">
                <a:solidFill>
                  <a:srgbClr val="00325B"/>
                </a:solidFill>
                <a:effectLst/>
                <a:latin typeface="Arial" panose="020B0604020202020204" pitchFamily="34" charset="0"/>
                <a:cs typeface="Arial" panose="020B0604020202020204" pitchFamily="34" charset="0"/>
              </a:rPr>
              <a:t>In short, the DESSA is an evidence-based social and emotional competency assessment to support student growth, including a screening tool and a full diagnostic assessment that educators complete for their assigned students.</a:t>
            </a:r>
            <a:endParaRPr lang="en-US" sz="1200" b="0" dirty="0">
              <a:solidFill>
                <a:srgbClr val="00325B"/>
              </a:solidFill>
              <a:effectLst/>
              <a:latin typeface="Arial"/>
              <a:cs typeface="Arial"/>
            </a:endParaRPr>
          </a:p>
          <a:p>
            <a:pPr>
              <a:buFont typeface="Arial" panose="020B0604020202020204" pitchFamily="34" charset="0"/>
              <a:buNone/>
            </a:pPr>
            <a:endParaRPr lang="en-US" sz="1200" b="0" dirty="0">
              <a:solidFill>
                <a:srgbClr val="00325B"/>
              </a:solidFill>
              <a:latin typeface="Arial" panose="020B0604020202020204" pitchFamily="34" charset="0"/>
              <a:cs typeface="Arial" panose="020B0604020202020204" pitchFamily="34" charset="0"/>
            </a:endParaRPr>
          </a:p>
          <a:p>
            <a:pPr>
              <a:buFont typeface="Arial" panose="020B0604020202020204" pitchFamily="34" charset="0"/>
              <a:buNone/>
            </a:pPr>
            <a:r>
              <a:rPr lang="en-US" b="0" i="0" dirty="0">
                <a:solidFill>
                  <a:srgbClr val="36394D"/>
                </a:solidFill>
                <a:effectLst/>
                <a:latin typeface="Arial" panose="020B0604020202020204" pitchFamily="34" charset="0"/>
              </a:rPr>
              <a:t>The DESSA is a behavior rating scale completed by educators and assesses social and emotional competencies in students grades K–12th. It is accompanied by the DESSA mini, a screener and progress monitoring tool of overall social and emotional competence. DESSA ratings, data reports, and intervention resources are located within the online Educator Portal.</a:t>
            </a:r>
            <a:endParaRPr lang="en-US" dirty="0">
              <a:solidFill>
                <a:srgbClr val="00325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130434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Let’s now go one level deeper.  The DESSA measures 6 overall competencies: </a:t>
            </a:r>
            <a:r>
              <a:rPr lang="en-US" dirty="0" err="1"/>
              <a:t>Optimisitic</a:t>
            </a:r>
            <a:r>
              <a:rPr lang="en-US" dirty="0"/>
              <a:t> Thinking, Self-Management, Relationship Skills, Social Awareness, Self-Awareness, and Responsible decision making. The DESSA was developed based on resilience theory, which is why the Optimistic Thinking competency is included in this assessment. The goal is to foster protective factors and resilience in students through skill strengths.  Let's explore these competencies a little more.</a:t>
            </a:r>
          </a:p>
          <a:p>
            <a:endParaRPr lang="en-US" dirty="0"/>
          </a:p>
          <a:p>
            <a:r>
              <a:rPr lang="en-US" b="1" dirty="0"/>
              <a:t>Optimistic Thinking: </a:t>
            </a:r>
            <a:r>
              <a:rPr lang="en-US" b="0" i="0" dirty="0">
                <a:solidFill>
                  <a:srgbClr val="333333"/>
                </a:solidFill>
                <a:effectLst/>
                <a:latin typeface="Helvetica Neue"/>
              </a:rPr>
              <a:t>the belief and demonstration of confidence, hopefulness, and positive thinking regarding oneself, others, and one’s life situations in the past, present, and future. </a:t>
            </a:r>
          </a:p>
          <a:p>
            <a:endParaRPr lang="en-US" b="0" i="0" dirty="0">
              <a:solidFill>
                <a:srgbClr val="333333"/>
              </a:solidFill>
              <a:effectLst/>
              <a:latin typeface="Helvetica Neue"/>
            </a:endParaRPr>
          </a:p>
          <a:p>
            <a:r>
              <a:rPr lang="en-US" b="1" i="0" dirty="0">
                <a:solidFill>
                  <a:srgbClr val="333333"/>
                </a:solidFill>
                <a:effectLst/>
                <a:latin typeface="Helvetica Neue"/>
              </a:rPr>
              <a:t>Self-management:</a:t>
            </a:r>
            <a:r>
              <a:rPr lang="en-US" b="0" i="0" dirty="0">
                <a:solidFill>
                  <a:srgbClr val="333333"/>
                </a:solidFill>
                <a:effectLst/>
                <a:latin typeface="Helvetica Neue"/>
              </a:rPr>
              <a:t> the ability to manage emotions and behaviors across different situations and environments and to demonstrate agency as one works to set and achieve personal and collective goals.</a:t>
            </a:r>
          </a:p>
          <a:p>
            <a:endParaRPr lang="en-US" b="0" i="0" dirty="0">
              <a:solidFill>
                <a:srgbClr val="333333"/>
              </a:solidFill>
              <a:effectLst/>
              <a:latin typeface="Helvetica Neue"/>
            </a:endParaRPr>
          </a:p>
          <a:p>
            <a:r>
              <a:rPr lang="en-US" b="1" i="0" dirty="0">
                <a:solidFill>
                  <a:srgbClr val="333333"/>
                </a:solidFill>
                <a:effectLst/>
                <a:latin typeface="Helvetica Neue"/>
              </a:rPr>
              <a:t>Relationship Skills: </a:t>
            </a:r>
            <a:r>
              <a:rPr lang="en-US" b="0" i="0" dirty="0">
                <a:solidFill>
                  <a:srgbClr val="333333"/>
                </a:solidFill>
                <a:effectLst/>
                <a:latin typeface="Helvetica Neue"/>
              </a:rPr>
              <a:t>the abilities to establish and maintain healthy and positive relationships including effective communication, collaborative problem-solving, negotiating conflict, and demonstrating helpful and supportive behaviors. </a:t>
            </a:r>
          </a:p>
          <a:p>
            <a:endParaRPr lang="en-US" b="0" i="0" dirty="0">
              <a:solidFill>
                <a:srgbClr val="333333"/>
              </a:solidFill>
              <a:effectLst/>
              <a:latin typeface="Helvetica Neue"/>
            </a:endParaRPr>
          </a:p>
          <a:p>
            <a:r>
              <a:rPr lang="en-US" b="1" i="0" dirty="0">
                <a:solidFill>
                  <a:srgbClr val="333333"/>
                </a:solidFill>
                <a:effectLst/>
                <a:latin typeface="Helvetica Neue"/>
              </a:rPr>
              <a:t>Social Awareness: </a:t>
            </a:r>
            <a:r>
              <a:rPr lang="en-US" b="0" i="0" dirty="0">
                <a:solidFill>
                  <a:srgbClr val="333333"/>
                </a:solidFill>
                <a:effectLst/>
                <a:latin typeface="Helvetica Neue"/>
              </a:rPr>
              <a:t>the understanding of social norms for behavior; the ability to empathize with, respect, and take the perspectives of others; and the feeling of connection and belonging with family, peers, schools, and community groups.</a:t>
            </a:r>
            <a:endParaRPr lang="en-US" dirty="0"/>
          </a:p>
          <a:p>
            <a:endParaRPr lang="en-US" dirty="0"/>
          </a:p>
          <a:p>
            <a:r>
              <a:rPr lang="en-US" b="1" dirty="0"/>
              <a:t>Self-awareness:</a:t>
            </a:r>
            <a:r>
              <a:rPr lang="en-US" dirty="0"/>
              <a:t> </a:t>
            </a:r>
            <a:r>
              <a:rPr lang="en-US" b="0" i="0" dirty="0">
                <a:solidFill>
                  <a:srgbClr val="333333"/>
                </a:solidFill>
                <a:effectLst/>
                <a:latin typeface="Helvetica Neue"/>
              </a:rPr>
              <a:t>the ability to understand emotions, thoughts, and values and how they influence one’s behavior; recognize strengths and limitations; and develop healthy identities and a sense of purpose. </a:t>
            </a:r>
            <a:endParaRPr lang="en-US" dirty="0"/>
          </a:p>
          <a:p>
            <a:endParaRPr lang="en-US" dirty="0"/>
          </a:p>
          <a:p>
            <a:r>
              <a:rPr lang="en-US" b="1" dirty="0"/>
              <a:t>Responsible Decision-making: </a:t>
            </a:r>
            <a:r>
              <a:rPr lang="en-US" b="0" i="0" dirty="0">
                <a:solidFill>
                  <a:srgbClr val="333333"/>
                </a:solidFill>
                <a:effectLst/>
                <a:latin typeface="Helvetica Neue"/>
              </a:rPr>
              <a:t>the ability to make careful, reliable, and constructive choices about personal and social behavior that are appropriate across diverse situations; to consider the personal, social, and collective impact of one’s actions; and to demonstrate curiosity and an open-mindedness to learning. </a:t>
            </a:r>
            <a:endParaRPr lang="en-US" dirty="0"/>
          </a:p>
          <a:p>
            <a:endParaRPr lang="en-US" dirty="0"/>
          </a:p>
          <a:p>
            <a:r>
              <a:rPr lang="en-US" b="1" i="1" dirty="0"/>
              <a:t>Article with definition of competencies https://selcompass.zendesk.com/hc/en-us/articles/29465433977357-DESSA-2-Competencies</a:t>
            </a:r>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279974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EA7-317C-8E43-B1C5-166668EB7FE9}"/>
              </a:ext>
            </a:extLst>
          </p:cNvPr>
          <p:cNvSpPr>
            <a:spLocks noGrp="1"/>
          </p:cNvSpPr>
          <p:nvPr>
            <p:ph type="title"/>
          </p:nvPr>
        </p:nvSpPr>
        <p:spPr>
          <a:xfrm>
            <a:off x="1523385" y="278035"/>
            <a:ext cx="101108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8DD6C5-787C-F846-96B5-BE9E7833255A}"/>
              </a:ext>
            </a:extLst>
          </p:cNvPr>
          <p:cNvSpPr>
            <a:spLocks noGrp="1"/>
          </p:cNvSpPr>
          <p:nvPr>
            <p:ph idx="1"/>
          </p:nvPr>
        </p:nvSpPr>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FA5F6-755E-C84C-806D-5739C81BB0BE}"/>
              </a:ext>
            </a:extLst>
          </p:cNvPr>
          <p:cNvSpPr>
            <a:spLocks noGrp="1"/>
          </p:cNvSpPr>
          <p:nvPr>
            <p:ph type="dt" sz="half" idx="10"/>
          </p:nvPr>
        </p:nvSpPr>
        <p:spPr/>
        <p:txBody>
          <a:bodyPr/>
          <a:lstStyle/>
          <a:p>
            <a:fld id="{EC30FDCA-5CF5-A340-8236-0179E4B8B7D0}" type="datetime1">
              <a:rPr lang="en-US" smtClean="0"/>
              <a:t>9/30/2025</a:t>
            </a:fld>
            <a:endParaRPr lang="en-US"/>
          </a:p>
        </p:txBody>
      </p:sp>
      <p:sp>
        <p:nvSpPr>
          <p:cNvPr id="5" name="Footer Placeholder 4">
            <a:extLst>
              <a:ext uri="{FF2B5EF4-FFF2-40B4-BE49-F238E27FC236}">
                <a16:creationId xmlns:a16="http://schemas.microsoft.com/office/drawing/2014/main" id="{177EAB8B-8F05-3340-9371-D0FF8EDE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BA165-4D7B-1C48-8AD7-A0A69740D2F4}"/>
              </a:ext>
            </a:extLst>
          </p:cNvPr>
          <p:cNvSpPr>
            <a:spLocks noGrp="1"/>
          </p:cNvSpPr>
          <p:nvPr>
            <p:ph type="sldNum" sz="quarter" idx="12"/>
          </p:nvPr>
        </p:nvSpPr>
        <p:spPr/>
        <p:txBody>
          <a:bodyPr/>
          <a:lstStyle/>
          <a:p>
            <a:fld id="{56B643F4-0EEF-FE44-8654-4C1ABB04F7BF}" type="slidenum">
              <a:rPr lang="en-US" smtClean="0"/>
              <a:t>‹#›</a:t>
            </a:fld>
            <a:endParaRPr lang="en-US"/>
          </a:p>
        </p:txBody>
      </p:sp>
      <p:pic>
        <p:nvPicPr>
          <p:cNvPr id="7" name="Picture 6">
            <a:extLst>
              <a:ext uri="{FF2B5EF4-FFF2-40B4-BE49-F238E27FC236}">
                <a16:creationId xmlns:a16="http://schemas.microsoft.com/office/drawing/2014/main" id="{3BEB03CD-6617-C945-8A53-42D6040FC3A0}"/>
              </a:ext>
            </a:extLst>
          </p:cNvPr>
          <p:cNvPicPr>
            <a:picLocks noChangeAspect="1"/>
          </p:cNvPicPr>
          <p:nvPr userDrawn="1"/>
        </p:nvPicPr>
        <p:blipFill>
          <a:blip r:embed="rId2"/>
          <a:stretch>
            <a:fillRect/>
          </a:stretch>
        </p:blipFill>
        <p:spPr>
          <a:xfrm>
            <a:off x="472449" y="456812"/>
            <a:ext cx="945837" cy="945837"/>
          </a:xfrm>
          <a:prstGeom prst="rect">
            <a:avLst/>
          </a:prstGeom>
        </p:spPr>
      </p:pic>
    </p:spTree>
    <p:extLst>
      <p:ext uri="{BB962C8B-B14F-4D97-AF65-F5344CB8AC3E}">
        <p14:creationId xmlns:p14="http://schemas.microsoft.com/office/powerpoint/2010/main" val="30161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09/30/2025</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 id="2147483664" r:id="rId12"/>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40_ED12B411.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yiZkk4xdANg?feature=oembed" TargetMode="Externa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FE6C_28DA2567.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apertureed.qualtrics.com/jfe/form/SV_250ioEurFXBmBUy"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523999" y="2006636"/>
            <a:ext cx="9144000" cy="3006651"/>
          </a:xfrm>
        </p:spPr>
        <p:txBody>
          <a:bodyPr>
            <a:normAutofit fontScale="90000"/>
          </a:bodyPr>
          <a:lstStyle/>
          <a:p>
            <a:pPr>
              <a:lnSpc>
                <a:spcPct val="150000"/>
              </a:lnSpc>
            </a:pPr>
            <a:r>
              <a:rPr lang="en-US" dirty="0"/>
              <a:t>Getting Started with the DESSA System</a:t>
            </a:r>
            <a:br>
              <a:rPr lang="en-US" dirty="0"/>
            </a:br>
            <a:r>
              <a:rPr lang="en-US" sz="4000" dirty="0"/>
              <a:t>Teacher-Completed Assessments </a:t>
            </a:r>
            <a:endParaRPr lang="es-FI" dirty="0"/>
          </a:p>
        </p:txBody>
      </p:sp>
    </p:spTree>
    <p:extLst>
      <p:ext uri="{BB962C8B-B14F-4D97-AF65-F5344CB8AC3E}">
        <p14:creationId xmlns:p14="http://schemas.microsoft.com/office/powerpoint/2010/main" val="9450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B333BA-1AC9-C629-7D7C-B12FBC8CD324}"/>
              </a:ext>
            </a:extLst>
          </p:cNvPr>
          <p:cNvSpPr>
            <a:spLocks noGrp="1"/>
          </p:cNvSpPr>
          <p:nvPr>
            <p:ph type="body" sz="half" idx="11"/>
          </p:nvPr>
        </p:nvSpPr>
        <p:spPr>
          <a:xfrm>
            <a:off x="10571463" y="6577044"/>
            <a:ext cx="1564671" cy="192053"/>
          </a:xfrm>
        </p:spPr>
        <p:txBody>
          <a:bodyPr>
            <a:normAutofit fontScale="92500" lnSpcReduction="10000"/>
          </a:bodyPr>
          <a:lstStyle/>
          <a:p>
            <a:endParaRPr lang="en-US"/>
          </a:p>
        </p:txBody>
      </p:sp>
      <p:sp>
        <p:nvSpPr>
          <p:cNvPr id="7" name="Title 6">
            <a:extLst>
              <a:ext uri="{FF2B5EF4-FFF2-40B4-BE49-F238E27FC236}">
                <a16:creationId xmlns:a16="http://schemas.microsoft.com/office/drawing/2014/main" id="{59F42664-EF03-DA87-C0B7-1BC99ED15603}"/>
              </a:ext>
            </a:extLst>
          </p:cNvPr>
          <p:cNvSpPr>
            <a:spLocks noGrp="1"/>
          </p:cNvSpPr>
          <p:nvPr>
            <p:ph type="title"/>
          </p:nvPr>
        </p:nvSpPr>
        <p:spPr/>
        <p:txBody>
          <a:bodyPr>
            <a:normAutofit fontScale="90000"/>
          </a:bodyPr>
          <a:lstStyle/>
          <a:p>
            <a:r>
              <a:rPr lang="en-US" b="1" dirty="0"/>
              <a:t>These skills are </a:t>
            </a:r>
            <a:r>
              <a:rPr lang="en-US" b="1" dirty="0">
                <a:solidFill>
                  <a:schemeClr val="accent2"/>
                </a:solidFill>
              </a:rPr>
              <a:t>critical</a:t>
            </a:r>
            <a:r>
              <a:rPr lang="en-US" b="1" dirty="0"/>
              <a:t> for students to be successful inside and outside the classroom</a:t>
            </a:r>
            <a:br>
              <a:rPr lang="en-US" dirty="0"/>
            </a:br>
            <a:endParaRPr lang="en-US" dirty="0"/>
          </a:p>
        </p:txBody>
      </p:sp>
      <p:pic>
        <p:nvPicPr>
          <p:cNvPr id="10" name="Picture 9">
            <a:extLst>
              <a:ext uri="{FF2B5EF4-FFF2-40B4-BE49-F238E27FC236}">
                <a16:creationId xmlns:a16="http://schemas.microsoft.com/office/drawing/2014/main" id="{FD33CB41-26E2-890D-0CC2-5972AB3E6A5C}"/>
              </a:ext>
            </a:extLst>
          </p:cNvPr>
          <p:cNvPicPr>
            <a:picLocks noChangeAspect="1"/>
          </p:cNvPicPr>
          <p:nvPr/>
        </p:nvPicPr>
        <p:blipFill>
          <a:blip r:embed="rId3"/>
          <a:stretch>
            <a:fillRect/>
          </a:stretch>
        </p:blipFill>
        <p:spPr>
          <a:xfrm>
            <a:off x="811648" y="1570748"/>
            <a:ext cx="10542151" cy="4287817"/>
          </a:xfrm>
          <a:prstGeom prst="rect">
            <a:avLst/>
          </a:prstGeom>
        </p:spPr>
      </p:pic>
      <p:sp>
        <p:nvSpPr>
          <p:cNvPr id="2" name="TextBox 1">
            <a:extLst>
              <a:ext uri="{FF2B5EF4-FFF2-40B4-BE49-F238E27FC236}">
                <a16:creationId xmlns:a16="http://schemas.microsoft.com/office/drawing/2014/main" id="{A563CF99-6C32-6B1D-06BD-6C52550F024C}"/>
              </a:ext>
            </a:extLst>
          </p:cNvPr>
          <p:cNvSpPr txBox="1"/>
          <p:nvPr/>
        </p:nvSpPr>
        <p:spPr>
          <a:xfrm>
            <a:off x="1222805" y="5930713"/>
            <a:ext cx="9719835" cy="646331"/>
          </a:xfrm>
          <a:prstGeom prst="rect">
            <a:avLst/>
          </a:prstGeom>
          <a:solidFill>
            <a:srgbClr val="FFFF00"/>
          </a:solidFill>
        </p:spPr>
        <p:txBody>
          <a:bodyPr wrap="square" rtlCol="0">
            <a:spAutoFit/>
          </a:bodyPr>
          <a:lstStyle/>
          <a:p>
            <a:pPr algn="ctr"/>
            <a:r>
              <a:rPr lang="en-US" b="1" dirty="0">
                <a:latin typeface="Arial" panose="020B0604020202020204" pitchFamily="34" charset="0"/>
                <a:cs typeface="Arial" panose="020B0604020202020204" pitchFamily="34" charset="0"/>
              </a:rPr>
              <a:t>Reflect: </a:t>
            </a:r>
            <a:r>
              <a:rPr lang="en-US" dirty="0">
                <a:latin typeface="Arial" panose="020B0604020202020204" pitchFamily="34" charset="0"/>
                <a:cs typeface="Arial" panose="020B0604020202020204" pitchFamily="34" charset="0"/>
              </a:rPr>
              <a:t>Which of the competencies is resonating with you most right now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given your work with students and families?</a:t>
            </a:r>
          </a:p>
        </p:txBody>
      </p:sp>
    </p:spTree>
    <p:extLst>
      <p:ext uri="{BB962C8B-B14F-4D97-AF65-F5344CB8AC3E}">
        <p14:creationId xmlns:p14="http://schemas.microsoft.com/office/powerpoint/2010/main" val="29645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081FF-5EBA-DF92-A3DA-60784A5CF621}"/>
              </a:ext>
            </a:extLst>
          </p:cNvPr>
          <p:cNvSpPr>
            <a:spLocks noGrp="1"/>
          </p:cNvSpPr>
          <p:nvPr>
            <p:ph type="title"/>
          </p:nvPr>
        </p:nvSpPr>
        <p:spPr/>
        <p:txBody>
          <a:bodyPr/>
          <a:lstStyle/>
          <a:p>
            <a:r>
              <a:rPr lang="en-US" dirty="0"/>
              <a:t>DESSA Items  </a:t>
            </a:r>
          </a:p>
        </p:txBody>
      </p:sp>
      <p:sp>
        <p:nvSpPr>
          <p:cNvPr id="6" name="Text Placeholder 5">
            <a:extLst>
              <a:ext uri="{FF2B5EF4-FFF2-40B4-BE49-F238E27FC236}">
                <a16:creationId xmlns:a16="http://schemas.microsoft.com/office/drawing/2014/main" id="{88667065-F2A0-BEB2-18BB-7E5B75386BEF}"/>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CBC277A-5163-3995-F02B-C87727A1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66" y="2133600"/>
            <a:ext cx="5839834" cy="32900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A83A7B-1744-87A2-A3FD-12CD0F083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928" y="2388819"/>
            <a:ext cx="5611906" cy="30923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5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C0D6-D516-DB0B-E992-E102B528D70B}"/>
              </a:ext>
            </a:extLst>
          </p:cNvPr>
          <p:cNvSpPr>
            <a:spLocks noGrp="1"/>
          </p:cNvSpPr>
          <p:nvPr>
            <p:ph type="title"/>
          </p:nvPr>
        </p:nvSpPr>
        <p:spPr/>
        <p:txBody>
          <a:bodyPr>
            <a:normAutofit/>
          </a:bodyPr>
          <a:lstStyle/>
          <a:p>
            <a:r>
              <a:rPr lang="en-US" sz="4000" dirty="0">
                <a:latin typeface="Arial"/>
                <a:cs typeface="Arial"/>
              </a:rPr>
              <a:t>DESSA 2 mini </a:t>
            </a:r>
          </a:p>
        </p:txBody>
      </p:sp>
      <p:sp>
        <p:nvSpPr>
          <p:cNvPr id="4" name="Text Placeholder 3">
            <a:extLst>
              <a:ext uri="{FF2B5EF4-FFF2-40B4-BE49-F238E27FC236}">
                <a16:creationId xmlns:a16="http://schemas.microsoft.com/office/drawing/2014/main" id="{4B0EDF97-F3A6-3C5B-22A3-D72C98EA99E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C4256DFE-5EB1-7BBE-BF16-DBC8314DB767}"/>
              </a:ext>
            </a:extLst>
          </p:cNvPr>
          <p:cNvGrpSpPr/>
          <p:nvPr/>
        </p:nvGrpSpPr>
        <p:grpSpPr>
          <a:xfrm>
            <a:off x="8430238" y="2013631"/>
            <a:ext cx="3157213" cy="1008573"/>
            <a:chOff x="6065428" y="1577142"/>
            <a:chExt cx="2547164" cy="1794307"/>
          </a:xfrm>
        </p:grpSpPr>
        <p:sp>
          <p:nvSpPr>
            <p:cNvPr id="6" name="Rectangle: Rounded Corners 5">
              <a:extLst>
                <a:ext uri="{FF2B5EF4-FFF2-40B4-BE49-F238E27FC236}">
                  <a16:creationId xmlns:a16="http://schemas.microsoft.com/office/drawing/2014/main" id="{9F6D368C-2E5F-F2BF-DC28-700A755BC762}"/>
                </a:ext>
              </a:extLst>
            </p:cNvPr>
            <p:cNvSpPr/>
            <p:nvPr/>
          </p:nvSpPr>
          <p:spPr>
            <a:xfrm>
              <a:off x="6096629" y="1577142"/>
              <a:ext cx="248476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latin typeface="Proxima Nova Semibold" panose="02000506030000020004"/>
                  <a:ea typeface="+mn-ea"/>
                  <a:cs typeface="+mn-cs"/>
                </a:rPr>
                <a:t> </a:t>
              </a:r>
            </a:p>
          </p:txBody>
        </p:sp>
        <p:sp>
          <p:nvSpPr>
            <p:cNvPr id="7" name="TextBox 6">
              <a:extLst>
                <a:ext uri="{FF2B5EF4-FFF2-40B4-BE49-F238E27FC236}">
                  <a16:creationId xmlns:a16="http://schemas.microsoft.com/office/drawing/2014/main" id="{F573BB72-6FD1-7FE6-C6F9-4AC9C1F90BE3}"/>
                </a:ext>
              </a:extLst>
            </p:cNvPr>
            <p:cNvSpPr txBox="1"/>
            <p:nvPr/>
          </p:nvSpPr>
          <p:spPr>
            <a:xfrm>
              <a:off x="6065428" y="1926742"/>
              <a:ext cx="2547164" cy="10951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60E69B59-0066-A4E4-21E5-342F31B0309E}"/>
              </a:ext>
            </a:extLst>
          </p:cNvPr>
          <p:cNvGrpSpPr/>
          <p:nvPr/>
        </p:nvGrpSpPr>
        <p:grpSpPr>
          <a:xfrm>
            <a:off x="527208" y="2002636"/>
            <a:ext cx="3157213" cy="995744"/>
            <a:chOff x="1129916" y="1903867"/>
            <a:chExt cx="3157213" cy="995744"/>
          </a:xfrm>
        </p:grpSpPr>
        <p:sp>
          <p:nvSpPr>
            <p:cNvPr id="9" name="TextBox 8">
              <a:extLst>
                <a:ext uri="{FF2B5EF4-FFF2-40B4-BE49-F238E27FC236}">
                  <a16:creationId xmlns:a16="http://schemas.microsoft.com/office/drawing/2014/main" id="{F87EBD07-7C17-CA8E-7098-3E204915E2F3}"/>
                </a:ext>
              </a:extLst>
            </p:cNvPr>
            <p:cNvSpPr txBox="1"/>
            <p:nvPr/>
          </p:nvSpPr>
          <p:spPr>
            <a:xfrm>
              <a:off x="1376668" y="2389604"/>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Educators Complete</a:t>
              </a:r>
              <a:endParaRPr kumimoji="0" lang="en-US" b="1" i="0" u="none" strike="noStrike" kern="0" cap="none" spc="0" normalizeH="0" baseline="30000" noProof="0">
                <a:ln>
                  <a:noFill/>
                </a:ln>
                <a:solidFill>
                  <a:srgbClr val="74767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0557C7-217B-9526-32D4-6AE3348AB358}"/>
                </a:ext>
              </a:extLst>
            </p:cNvPr>
            <p:cNvSpPr txBox="1"/>
            <p:nvPr/>
          </p:nvSpPr>
          <p:spPr>
            <a:xfrm>
              <a:off x="1324670" y="2049817"/>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73815904-31F0-9457-900B-47AE9371CBF0}"/>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ECD3B99-A4CD-F6C7-0F1C-20BE9C393B32}"/>
              </a:ext>
            </a:extLst>
          </p:cNvPr>
          <p:cNvGrpSpPr/>
          <p:nvPr/>
        </p:nvGrpSpPr>
        <p:grpSpPr>
          <a:xfrm>
            <a:off x="4853618" y="2025057"/>
            <a:ext cx="2484763" cy="1001225"/>
            <a:chOff x="4844143" y="1903867"/>
            <a:chExt cx="2484763" cy="1001225"/>
          </a:xfrm>
        </p:grpSpPr>
        <p:sp>
          <p:nvSpPr>
            <p:cNvPr id="13" name="Rectangle: Rounded Corners 12">
              <a:extLst>
                <a:ext uri="{FF2B5EF4-FFF2-40B4-BE49-F238E27FC236}">
                  <a16:creationId xmlns:a16="http://schemas.microsoft.com/office/drawing/2014/main" id="{7AF10B23-01EC-4829-C0C5-897FED477DBF}"/>
                </a:ext>
              </a:extLst>
            </p:cNvPr>
            <p:cNvSpPr/>
            <p:nvPr/>
          </p:nvSpPr>
          <p:spPr>
            <a:xfrm>
              <a:off x="4844143" y="1903867"/>
              <a:ext cx="2484763" cy="1001225"/>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069A50-5FC5-ADEF-1E39-4D66AAE3ABFB}"/>
                </a:ext>
              </a:extLst>
            </p:cNvPr>
            <p:cNvSpPr txBox="1"/>
            <p:nvPr/>
          </p:nvSpPr>
          <p:spPr>
            <a:xfrm>
              <a:off x="5015025" y="1996422"/>
              <a:ext cx="214299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4 Forms</a:t>
              </a:r>
            </a:p>
          </p:txBody>
        </p:sp>
        <p:pic>
          <p:nvPicPr>
            <p:cNvPr id="15" name="Picture 14" descr="A blue and black clock&#10;&#10;Description automatically generated">
              <a:extLst>
                <a:ext uri="{FF2B5EF4-FFF2-40B4-BE49-F238E27FC236}">
                  <a16:creationId xmlns:a16="http://schemas.microsoft.com/office/drawing/2014/main" id="{03628714-B09B-5259-354F-1F77E145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pic>
        <p:nvPicPr>
          <p:cNvPr id="17" name="Picture 16">
            <a:extLst>
              <a:ext uri="{FF2B5EF4-FFF2-40B4-BE49-F238E27FC236}">
                <a16:creationId xmlns:a16="http://schemas.microsoft.com/office/drawing/2014/main" id="{076D60FB-4A86-0FB9-E611-F8786F46FFFD}"/>
              </a:ext>
            </a:extLst>
          </p:cNvPr>
          <p:cNvPicPr>
            <a:picLocks noChangeAspect="1"/>
          </p:cNvPicPr>
          <p:nvPr/>
        </p:nvPicPr>
        <p:blipFill rotWithShape="1">
          <a:blip r:embed="rId4"/>
          <a:srcRect t="3383" b="17736"/>
          <a:stretch/>
        </p:blipFill>
        <p:spPr>
          <a:xfrm>
            <a:off x="330400" y="3775358"/>
            <a:ext cx="11453858" cy="2634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091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p:txBody>
          <a:bodyPr>
            <a:normAutofit/>
          </a:bodyPr>
          <a:lstStyle/>
          <a:p>
            <a:r>
              <a:rPr lang="en-US" sz="4000"/>
              <a:t>DESSA 2</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58159CD8-5EA5-94D5-A016-BC8372E98315}"/>
              </a:ext>
            </a:extLst>
          </p:cNvPr>
          <p:cNvGrpSpPr/>
          <p:nvPr/>
        </p:nvGrpSpPr>
        <p:grpSpPr>
          <a:xfrm>
            <a:off x="557477" y="4714358"/>
            <a:ext cx="3335761" cy="1468080"/>
            <a:chOff x="6271672" y="2494320"/>
            <a:chExt cx="2736364" cy="1566051"/>
          </a:xfrm>
        </p:grpSpPr>
        <p:sp>
          <p:nvSpPr>
            <p:cNvPr id="6" name="Rectangle: Rounded Corners 5">
              <a:extLst>
                <a:ext uri="{FF2B5EF4-FFF2-40B4-BE49-F238E27FC236}">
                  <a16:creationId xmlns:a16="http://schemas.microsoft.com/office/drawing/2014/main" id="{4679B639-84F6-7042-E057-842A742D8871}"/>
                </a:ext>
              </a:extLst>
            </p:cNvPr>
            <p:cNvSpPr/>
            <p:nvPr/>
          </p:nvSpPr>
          <p:spPr>
            <a:xfrm>
              <a:off x="6271672" y="2494320"/>
              <a:ext cx="2736364"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otham Light"/>
                  <a:ea typeface="+mn-ea"/>
                  <a:cs typeface="+mn-cs"/>
                </a:rPr>
                <a:t> </a:t>
              </a:r>
            </a:p>
          </p:txBody>
        </p:sp>
        <p:sp>
          <p:nvSpPr>
            <p:cNvPr id="7" name="TextBox 6">
              <a:extLst>
                <a:ext uri="{FF2B5EF4-FFF2-40B4-BE49-F238E27FC236}">
                  <a16:creationId xmlns:a16="http://schemas.microsoft.com/office/drawing/2014/main" id="{4DE09D24-1B75-58B7-4D98-AA5B62F6D976}"/>
                </a:ext>
              </a:extLst>
            </p:cNvPr>
            <p:cNvSpPr txBox="1"/>
            <p:nvPr/>
          </p:nvSpPr>
          <p:spPr>
            <a:xfrm>
              <a:off x="6334972" y="2605428"/>
              <a:ext cx="2520818" cy="13080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00325B"/>
                  </a:solidFill>
                  <a:effectLst/>
                  <a:uLnTx/>
                  <a:uFillTx/>
                  <a:latin typeface="Proxima Nova Semibold" panose="02000506030000020004"/>
                  <a:cs typeface="Arial"/>
                  <a:sym typeface="Arial"/>
                </a:rPr>
                <a:t>Scores</a:t>
              </a:r>
              <a:r>
                <a:rPr kumimoji="0" lang="en-US" sz="2200" b="1" i="0" u="none" strike="noStrike" kern="0" cap="none" spc="0" normalizeH="0" baseline="0" noProof="0">
                  <a:ln>
                    <a:noFill/>
                  </a:ln>
                  <a:solidFill>
                    <a:srgbClr val="00325B"/>
                  </a:solidFill>
                  <a:effectLst/>
                  <a:uLnTx/>
                  <a:uFillTx/>
                  <a:latin typeface="Proxima Nova Semibold" panose="02000506030000020004"/>
                  <a:cs typeface="Arial"/>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rgbClr val="00325B"/>
                </a:solidFill>
                <a:effectLst/>
                <a:uLnTx/>
                <a:uFillTx/>
                <a:latin typeface="Proxima Nova Semibold" panose="02000506030000020004"/>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6 competency areas</a:t>
              </a:r>
            </a:p>
          </p:txBody>
        </p:sp>
      </p:grpSp>
      <p:grpSp>
        <p:nvGrpSpPr>
          <p:cNvPr id="8" name="Group 7">
            <a:extLst>
              <a:ext uri="{FF2B5EF4-FFF2-40B4-BE49-F238E27FC236}">
                <a16:creationId xmlns:a16="http://schemas.microsoft.com/office/drawing/2014/main" id="{B90556AE-11BC-275A-42A9-B8EB33681E05}"/>
              </a:ext>
            </a:extLst>
          </p:cNvPr>
          <p:cNvGrpSpPr/>
          <p:nvPr/>
        </p:nvGrpSpPr>
        <p:grpSpPr>
          <a:xfrm>
            <a:off x="557477" y="2997926"/>
            <a:ext cx="3335761" cy="1468080"/>
            <a:chOff x="2584569" y="2494320"/>
            <a:chExt cx="3335761" cy="1468080"/>
          </a:xfrm>
        </p:grpSpPr>
        <p:sp>
          <p:nvSpPr>
            <p:cNvPr id="9" name="TextBox 8">
              <a:extLst>
                <a:ext uri="{FF2B5EF4-FFF2-40B4-BE49-F238E27FC236}">
                  <a16:creationId xmlns:a16="http://schemas.microsoft.com/office/drawing/2014/main" id="{A3364A10-E2C6-4809-A0AA-BE693BBA549A}"/>
                </a:ext>
              </a:extLst>
            </p:cNvPr>
            <p:cNvSpPr txBox="1"/>
            <p:nvPr/>
          </p:nvSpPr>
          <p:spPr>
            <a:xfrm>
              <a:off x="2798074" y="2666948"/>
              <a:ext cx="29087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Proxima Nova Semibold" panose="02000506030000020004"/>
                </a:rPr>
                <a:t>Assessment of 6 competency areas</a:t>
              </a:r>
            </a:p>
          </p:txBody>
        </p:sp>
        <p:sp>
          <p:nvSpPr>
            <p:cNvPr id="10" name="Rectangle: Rounded Corners 9">
              <a:extLst>
                <a:ext uri="{FF2B5EF4-FFF2-40B4-BE49-F238E27FC236}">
                  <a16:creationId xmlns:a16="http://schemas.microsoft.com/office/drawing/2014/main" id="{D6C9D080-EBEF-2B36-BACD-4DD3341BDB9C}"/>
                </a:ext>
              </a:extLst>
            </p:cNvPr>
            <p:cNvSpPr/>
            <p:nvPr/>
          </p:nvSpPr>
          <p:spPr>
            <a:xfrm>
              <a:off x="2584569" y="2494320"/>
              <a:ext cx="3335761"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sp>
          <p:nvSpPr>
            <p:cNvPr id="11" name="TextBox 10">
              <a:extLst>
                <a:ext uri="{FF2B5EF4-FFF2-40B4-BE49-F238E27FC236}">
                  <a16:creationId xmlns:a16="http://schemas.microsoft.com/office/drawing/2014/main" id="{20281A56-81DF-46C6-D1D3-C2121D96BBBA}"/>
                </a:ext>
              </a:extLst>
            </p:cNvPr>
            <p:cNvSpPr txBox="1"/>
            <p:nvPr/>
          </p:nvSpPr>
          <p:spPr>
            <a:xfrm>
              <a:off x="2701089" y="3259470"/>
              <a:ext cx="3102717"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747679"/>
                  </a:solidFill>
                  <a:effectLst/>
                  <a:uLnTx/>
                  <a:uFillTx/>
                  <a:latin typeface="Proxima Nova Semibold" panose="02000506030000020004"/>
                </a:rPr>
                <a:t>Educators Complete</a:t>
              </a: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p:txBody>
        </p:sp>
      </p:grpSp>
      <p:sp>
        <p:nvSpPr>
          <p:cNvPr id="12" name="Rectangle: Rounded Corners 11">
            <a:extLst>
              <a:ext uri="{FF2B5EF4-FFF2-40B4-BE49-F238E27FC236}">
                <a16:creationId xmlns:a16="http://schemas.microsoft.com/office/drawing/2014/main" id="{F392DBBF-191C-2FA2-B0FB-B606856CE1CE}"/>
              </a:ext>
            </a:extLst>
          </p:cNvPr>
          <p:cNvSpPr/>
          <p:nvPr/>
        </p:nvSpPr>
        <p:spPr>
          <a:xfrm>
            <a:off x="1205690" y="2084873"/>
            <a:ext cx="1930905" cy="633976"/>
          </a:xfrm>
          <a:prstGeom prst="roundRect">
            <a:avLst/>
          </a:prstGeom>
          <a:solidFill>
            <a:srgbClr val="00325B"/>
          </a:solidFill>
          <a:ln w="76200" cap="flat" cmpd="sng" algn="ctr">
            <a:solidFill>
              <a:srgbClr val="00325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Proxima Nova Semibold" panose="02000506030000020004"/>
                <a:ea typeface="+mn-ea"/>
                <a:cs typeface="+mn-cs"/>
              </a:rPr>
              <a:t>K-8</a:t>
            </a:r>
          </a:p>
        </p:txBody>
      </p:sp>
      <p:pic>
        <p:nvPicPr>
          <p:cNvPr id="13" name="Picture 12">
            <a:extLst>
              <a:ext uri="{FF2B5EF4-FFF2-40B4-BE49-F238E27FC236}">
                <a16:creationId xmlns:a16="http://schemas.microsoft.com/office/drawing/2014/main" id="{7CFB8B91-7FC0-7D8A-A878-DFECAC15C238}"/>
              </a:ext>
            </a:extLst>
          </p:cNvPr>
          <p:cNvPicPr>
            <a:picLocks noChangeAspect="1"/>
          </p:cNvPicPr>
          <p:nvPr/>
        </p:nvPicPr>
        <p:blipFill>
          <a:blip r:embed="rId3"/>
          <a:stretch>
            <a:fillRect/>
          </a:stretch>
        </p:blipFill>
        <p:spPr>
          <a:xfrm>
            <a:off x="4468493" y="842666"/>
            <a:ext cx="7277480" cy="59260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347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F4A-974C-EAF7-1F5A-E48121474198}"/>
              </a:ext>
            </a:extLst>
          </p:cNvPr>
          <p:cNvSpPr>
            <a:spLocks noGrp="1"/>
          </p:cNvSpPr>
          <p:nvPr>
            <p:ph type="title"/>
          </p:nvPr>
        </p:nvSpPr>
        <p:spPr/>
        <p:txBody>
          <a:bodyPr>
            <a:normAutofit/>
          </a:bodyPr>
          <a:lstStyle/>
          <a:p>
            <a:r>
              <a:rPr lang="en-US" sz="4000"/>
              <a:t>DESSA Results</a:t>
            </a:r>
          </a:p>
        </p:txBody>
      </p:sp>
      <p:sp>
        <p:nvSpPr>
          <p:cNvPr id="6" name="TextBox 5">
            <a:extLst>
              <a:ext uri="{FF2B5EF4-FFF2-40B4-BE49-F238E27FC236}">
                <a16:creationId xmlns:a16="http://schemas.microsoft.com/office/drawing/2014/main" id="{C595CF9F-F825-751E-7099-BB0010463834}"/>
              </a:ext>
            </a:extLst>
          </p:cNvPr>
          <p:cNvSpPr txBox="1"/>
          <p:nvPr/>
        </p:nvSpPr>
        <p:spPr>
          <a:xfrm>
            <a:off x="1899695" y="2224138"/>
            <a:ext cx="8392607" cy="523220"/>
          </a:xfrm>
          <a:prstGeom prst="rect">
            <a:avLst/>
          </a:prstGeom>
          <a:noFill/>
        </p:spPr>
        <p:txBody>
          <a:bodyPr wrap="square" rtlCol="0">
            <a:spAutoFit/>
          </a:bodyPr>
          <a:lstStyle/>
          <a:p>
            <a:pPr algn="ctr"/>
            <a:r>
              <a:rPr lang="en-US" sz="2800" dirty="0">
                <a:latin typeface="Arial" panose="020B0604020202020204"/>
                <a:cs typeface="Proxima Nova" panose="020B0604020202020204" charset="0"/>
              </a:rPr>
              <a:t>T-scores are categorized into 3 descriptive ranges  </a:t>
            </a:r>
          </a:p>
        </p:txBody>
      </p:sp>
      <p:pic>
        <p:nvPicPr>
          <p:cNvPr id="3" name="Picture 2" descr="A diagram of a description&#10;&#10;Description automatically generated with medium confidence">
            <a:extLst>
              <a:ext uri="{FF2B5EF4-FFF2-40B4-BE49-F238E27FC236}">
                <a16:creationId xmlns:a16="http://schemas.microsoft.com/office/drawing/2014/main" id="{F5AAB195-6209-D41B-B282-DD5FEA92065B}"/>
              </a:ext>
            </a:extLst>
          </p:cNvPr>
          <p:cNvPicPr>
            <a:picLocks noChangeAspect="1"/>
          </p:cNvPicPr>
          <p:nvPr/>
        </p:nvPicPr>
        <p:blipFill>
          <a:blip r:embed="rId3"/>
          <a:stretch>
            <a:fillRect/>
          </a:stretch>
        </p:blipFill>
        <p:spPr>
          <a:xfrm>
            <a:off x="302458" y="2990891"/>
            <a:ext cx="11587082" cy="2893475"/>
          </a:xfrm>
          <a:prstGeom prst="rect">
            <a:avLst/>
          </a:prstGeom>
        </p:spPr>
      </p:pic>
      <p:sp>
        <p:nvSpPr>
          <p:cNvPr id="10" name="TextBox 9">
            <a:extLst>
              <a:ext uri="{FF2B5EF4-FFF2-40B4-BE49-F238E27FC236}">
                <a16:creationId xmlns:a16="http://schemas.microsoft.com/office/drawing/2014/main" id="{20A87066-F8EB-63C6-AC38-214662944873}"/>
              </a:ext>
            </a:extLst>
          </p:cNvPr>
          <p:cNvSpPr txBox="1"/>
          <p:nvPr/>
        </p:nvSpPr>
        <p:spPr>
          <a:xfrm>
            <a:off x="1278648" y="4600902"/>
            <a:ext cx="1695450" cy="646331"/>
          </a:xfrm>
          <a:prstGeom prst="rect">
            <a:avLst/>
          </a:prstGeom>
          <a:noFill/>
        </p:spPr>
        <p:txBody>
          <a:bodyPr wrap="square" rtlCol="0">
            <a:spAutoFit/>
          </a:bodyPr>
          <a:lstStyle/>
          <a:p>
            <a:pPr algn="ctr"/>
            <a:r>
              <a:rPr lang="en-US" b="1" dirty="0"/>
              <a:t>T-scores: </a:t>
            </a:r>
          </a:p>
          <a:p>
            <a:pPr algn="ctr"/>
            <a:r>
              <a:rPr lang="en-US" b="1" dirty="0"/>
              <a:t>28-40</a:t>
            </a:r>
          </a:p>
        </p:txBody>
      </p:sp>
      <p:sp>
        <p:nvSpPr>
          <p:cNvPr id="11" name="TextBox 10">
            <a:extLst>
              <a:ext uri="{FF2B5EF4-FFF2-40B4-BE49-F238E27FC236}">
                <a16:creationId xmlns:a16="http://schemas.microsoft.com/office/drawing/2014/main" id="{2F11F4EF-2390-7EBB-368C-2BB36AB25B93}"/>
              </a:ext>
            </a:extLst>
          </p:cNvPr>
          <p:cNvSpPr txBox="1"/>
          <p:nvPr/>
        </p:nvSpPr>
        <p:spPr>
          <a:xfrm>
            <a:off x="5248273" y="4600902"/>
            <a:ext cx="1695450" cy="646331"/>
          </a:xfrm>
          <a:prstGeom prst="rect">
            <a:avLst/>
          </a:prstGeom>
          <a:noFill/>
        </p:spPr>
        <p:txBody>
          <a:bodyPr wrap="square" rtlCol="0">
            <a:spAutoFit/>
          </a:bodyPr>
          <a:lstStyle/>
          <a:p>
            <a:pPr algn="ctr"/>
            <a:r>
              <a:rPr lang="en-US" b="1" dirty="0"/>
              <a:t>T-scores: </a:t>
            </a:r>
          </a:p>
          <a:p>
            <a:pPr algn="ctr"/>
            <a:r>
              <a:rPr lang="en-US" b="1" dirty="0"/>
              <a:t>41-59</a:t>
            </a:r>
          </a:p>
        </p:txBody>
      </p:sp>
      <p:sp>
        <p:nvSpPr>
          <p:cNvPr id="12" name="TextBox 11">
            <a:extLst>
              <a:ext uri="{FF2B5EF4-FFF2-40B4-BE49-F238E27FC236}">
                <a16:creationId xmlns:a16="http://schemas.microsoft.com/office/drawing/2014/main" id="{02E9A912-17C0-2488-01C2-9AB5E0A1F5EC}"/>
              </a:ext>
            </a:extLst>
          </p:cNvPr>
          <p:cNvSpPr txBox="1"/>
          <p:nvPr/>
        </p:nvSpPr>
        <p:spPr>
          <a:xfrm>
            <a:off x="9341725" y="4638571"/>
            <a:ext cx="1695450" cy="646331"/>
          </a:xfrm>
          <a:prstGeom prst="rect">
            <a:avLst/>
          </a:prstGeom>
          <a:noFill/>
        </p:spPr>
        <p:txBody>
          <a:bodyPr wrap="square" rtlCol="0">
            <a:spAutoFit/>
          </a:bodyPr>
          <a:lstStyle/>
          <a:p>
            <a:pPr algn="ctr"/>
            <a:r>
              <a:rPr lang="en-US" b="1" dirty="0"/>
              <a:t>T-scores: </a:t>
            </a:r>
          </a:p>
          <a:p>
            <a:pPr algn="ctr"/>
            <a:r>
              <a:rPr lang="en-US" b="1" dirty="0"/>
              <a:t>60-72</a:t>
            </a:r>
          </a:p>
        </p:txBody>
      </p:sp>
    </p:spTree>
    <p:extLst>
      <p:ext uri="{BB962C8B-B14F-4D97-AF65-F5344CB8AC3E}">
        <p14:creationId xmlns:p14="http://schemas.microsoft.com/office/powerpoint/2010/main" val="276240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F18D-9E6E-AB42-E2F1-E8A02D7F8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49778-0676-0F50-CF94-66F4F5629F7B}"/>
              </a:ext>
            </a:extLst>
          </p:cNvPr>
          <p:cNvSpPr>
            <a:spLocks noGrp="1"/>
          </p:cNvSpPr>
          <p:nvPr>
            <p:ph type="title"/>
          </p:nvPr>
        </p:nvSpPr>
        <p:spPr/>
        <p:txBody>
          <a:bodyPr>
            <a:normAutofit/>
          </a:bodyPr>
          <a:lstStyle/>
          <a:p>
            <a:r>
              <a:rPr lang="en-US" sz="4000" dirty="0"/>
              <a:t>DESSA Norms</a:t>
            </a:r>
          </a:p>
        </p:txBody>
      </p:sp>
      <p:sp>
        <p:nvSpPr>
          <p:cNvPr id="4" name="Text Placeholder 4">
            <a:extLst>
              <a:ext uri="{FF2B5EF4-FFF2-40B4-BE49-F238E27FC236}">
                <a16:creationId xmlns:a16="http://schemas.microsoft.com/office/drawing/2014/main" id="{39A7FE09-18C8-D36A-2296-BFFDF06A4272}"/>
              </a:ext>
            </a:extLst>
          </p:cNvPr>
          <p:cNvSpPr txBox="1">
            <a:spLocks noGrp="1"/>
          </p:cNvSpPr>
          <p:nvPr>
            <p:ph idx="1"/>
          </p:nvPr>
        </p:nvSpPr>
        <p:spPr>
          <a:xfrm>
            <a:off x="291748" y="2123999"/>
            <a:ext cx="12112449"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are </a:t>
            </a:r>
            <a:r>
              <a:rPr lang="en-US" sz="2700" b="1" i="0" dirty="0">
                <a:solidFill>
                  <a:srgbClr val="36394D"/>
                </a:solidFill>
                <a:effectLst/>
                <a:latin typeface="Arial" panose="020B0604020202020204" pitchFamily="34" charset="0"/>
              </a:rPr>
              <a:t>norm-referenced</a:t>
            </a:r>
            <a:r>
              <a:rPr lang="en-US" sz="2700" b="0" i="0" dirty="0">
                <a:solidFill>
                  <a:srgbClr val="36394D"/>
                </a:solidFill>
                <a:effectLst/>
                <a:latin typeface="Arial" panose="020B0604020202020204" pitchFamily="34" charset="0"/>
              </a:rPr>
              <a:t> and </a:t>
            </a:r>
            <a:r>
              <a:rPr lang="en-US" sz="2700" b="1" i="0" dirty="0">
                <a:solidFill>
                  <a:srgbClr val="36394D"/>
                </a:solidFill>
                <a:effectLst/>
                <a:latin typeface="Arial" panose="020B0604020202020204" pitchFamily="34" charset="0"/>
              </a:rPr>
              <a:t>standardized </a:t>
            </a: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have a </a:t>
            </a:r>
            <a:r>
              <a:rPr lang="en-US" sz="2700" b="1" i="0" dirty="0">
                <a:solidFill>
                  <a:srgbClr val="36394D"/>
                </a:solidFill>
                <a:effectLst/>
                <a:latin typeface="Arial" panose="020B0604020202020204" pitchFamily="34" charset="0"/>
              </a:rPr>
              <a:t>psychometrically sound foundation</a:t>
            </a:r>
            <a:endParaRPr lang="en-US" sz="2700" b="0" i="0" dirty="0">
              <a:solidFill>
                <a:srgbClr val="36394D"/>
              </a:solidFill>
              <a:effectLst/>
              <a:latin typeface="Arial" panose="020B0604020202020204" pitchFamily="34" charset="0"/>
            </a:endParaRP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 meet standards for </a:t>
            </a:r>
            <a:r>
              <a:rPr lang="en-US" sz="2700" b="1" i="0" dirty="0">
                <a:solidFill>
                  <a:srgbClr val="36394D"/>
                </a:solidFill>
                <a:effectLst/>
                <a:latin typeface="Arial" panose="020B0604020202020204" pitchFamily="34" charset="0"/>
              </a:rPr>
              <a:t>reliability </a:t>
            </a:r>
            <a:r>
              <a:rPr lang="en-US" sz="2700" b="0" i="0" dirty="0">
                <a:solidFill>
                  <a:srgbClr val="36394D"/>
                </a:solidFill>
                <a:effectLst/>
                <a:latin typeface="Arial" panose="020B0604020202020204" pitchFamily="34" charset="0"/>
              </a:rPr>
              <a:t>and </a:t>
            </a:r>
            <a:r>
              <a:rPr lang="en-US" sz="2700" b="1" i="0" dirty="0">
                <a:solidFill>
                  <a:srgbClr val="36394D"/>
                </a:solidFill>
                <a:effectLst/>
                <a:latin typeface="Arial" panose="020B0604020202020204" pitchFamily="34" charset="0"/>
              </a:rPr>
              <a:t>validity</a:t>
            </a:r>
            <a:endParaRPr lang="en-US" sz="2700" b="0" i="0" dirty="0">
              <a:solidFill>
                <a:srgbClr val="36394D"/>
              </a:solidFill>
              <a:effectLst/>
              <a:latin typeface="Arial" panose="020B0604020202020204" pitchFamily="34" charset="0"/>
            </a:endParaRPr>
          </a:p>
        </p:txBody>
      </p:sp>
      <p:pic>
        <p:nvPicPr>
          <p:cNvPr id="7" name="Picture 6" descr="A diagram of a description&#10;&#10;Description automatically generated with medium confidence">
            <a:extLst>
              <a:ext uri="{FF2B5EF4-FFF2-40B4-BE49-F238E27FC236}">
                <a16:creationId xmlns:a16="http://schemas.microsoft.com/office/drawing/2014/main" id="{7C43ED1F-1587-B863-4951-F6B0C36900CB}"/>
              </a:ext>
            </a:extLst>
          </p:cNvPr>
          <p:cNvPicPr>
            <a:picLocks noChangeAspect="1"/>
          </p:cNvPicPr>
          <p:nvPr/>
        </p:nvPicPr>
        <p:blipFill>
          <a:blip r:embed="rId3"/>
          <a:srcRect t="37294" b="10716"/>
          <a:stretch/>
        </p:blipFill>
        <p:spPr>
          <a:xfrm>
            <a:off x="291748" y="5147504"/>
            <a:ext cx="11587082" cy="1504308"/>
          </a:xfrm>
          <a:prstGeom prst="rect">
            <a:avLst/>
          </a:prstGeom>
        </p:spPr>
      </p:pic>
      <p:sp>
        <p:nvSpPr>
          <p:cNvPr id="8" name="TextBox 7">
            <a:extLst>
              <a:ext uri="{FF2B5EF4-FFF2-40B4-BE49-F238E27FC236}">
                <a16:creationId xmlns:a16="http://schemas.microsoft.com/office/drawing/2014/main" id="{6E3400CD-92D1-8C50-2C8D-94CBC3596759}"/>
              </a:ext>
            </a:extLst>
          </p:cNvPr>
          <p:cNvSpPr txBox="1"/>
          <p:nvPr/>
        </p:nvSpPr>
        <p:spPr>
          <a:xfrm>
            <a:off x="5261872" y="42604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Norms</a:t>
            </a:r>
          </a:p>
        </p:txBody>
      </p:sp>
      <p:sp>
        <p:nvSpPr>
          <p:cNvPr id="9" name="TextBox 8">
            <a:extLst>
              <a:ext uri="{FF2B5EF4-FFF2-40B4-BE49-F238E27FC236}">
                <a16:creationId xmlns:a16="http://schemas.microsoft.com/office/drawing/2014/main" id="{EADABE21-D64E-336F-94BE-53837EA71778}"/>
              </a:ext>
            </a:extLst>
          </p:cNvPr>
          <p:cNvSpPr txBox="1"/>
          <p:nvPr/>
        </p:nvSpPr>
        <p:spPr>
          <a:xfrm>
            <a:off x="9245096" y="57310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7" name="TextBox 16">
            <a:extLst>
              <a:ext uri="{FF2B5EF4-FFF2-40B4-BE49-F238E27FC236}">
                <a16:creationId xmlns:a16="http://schemas.microsoft.com/office/drawing/2014/main" id="{5AA2D4A4-1918-BCFC-3AAC-5560132E0634}"/>
              </a:ext>
            </a:extLst>
          </p:cNvPr>
          <p:cNvSpPr txBox="1"/>
          <p:nvPr/>
        </p:nvSpPr>
        <p:spPr>
          <a:xfrm>
            <a:off x="1278648"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8" name="TextBox 17">
            <a:extLst>
              <a:ext uri="{FF2B5EF4-FFF2-40B4-BE49-F238E27FC236}">
                <a16:creationId xmlns:a16="http://schemas.microsoft.com/office/drawing/2014/main" id="{140D75CC-7766-3945-5C83-2A772275FEF6}"/>
              </a:ext>
            </a:extLst>
          </p:cNvPr>
          <p:cNvSpPr txBox="1"/>
          <p:nvPr/>
        </p:nvSpPr>
        <p:spPr>
          <a:xfrm>
            <a:off x="5308819"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68%</a:t>
            </a:r>
          </a:p>
        </p:txBody>
      </p:sp>
    </p:spTree>
    <p:extLst>
      <p:ext uri="{BB962C8B-B14F-4D97-AF65-F5344CB8AC3E}">
        <p14:creationId xmlns:p14="http://schemas.microsoft.com/office/powerpoint/2010/main" val="33733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p:txBody>
          <a:bodyPr>
            <a:normAutofit/>
          </a:bodyPr>
          <a:lstStyle/>
          <a:p>
            <a:r>
              <a:rPr lang="en-US" sz="4000" dirty="0"/>
              <a:t>DESSA Results in the Educator Portal</a:t>
            </a:r>
          </a:p>
        </p:txBody>
      </p:sp>
      <p:sp>
        <p:nvSpPr>
          <p:cNvPr id="8" name="Text Placeholder 7">
            <a:extLst>
              <a:ext uri="{FF2B5EF4-FFF2-40B4-BE49-F238E27FC236}">
                <a16:creationId xmlns:a16="http://schemas.microsoft.com/office/drawing/2014/main" id="{3E528AF8-36B9-EE72-7A15-0C9B787CC143}"/>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36B8532B-D217-3ECD-031C-F5B4DF26BEB4}"/>
              </a:ext>
            </a:extLst>
          </p:cNvPr>
          <p:cNvPicPr>
            <a:picLocks noChangeAspect="1"/>
          </p:cNvPicPr>
          <p:nvPr/>
        </p:nvPicPr>
        <p:blipFill>
          <a:blip r:embed="rId3"/>
          <a:stretch>
            <a:fillRect/>
          </a:stretch>
        </p:blipFill>
        <p:spPr>
          <a:xfrm>
            <a:off x="4367368" y="1819662"/>
            <a:ext cx="7824632" cy="4816495"/>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A633A0A9-EF7E-0E18-9A79-44CDE9CD8368}"/>
              </a:ext>
            </a:extLst>
          </p:cNvPr>
          <p:cNvGrpSpPr/>
          <p:nvPr/>
        </p:nvGrpSpPr>
        <p:grpSpPr>
          <a:xfrm>
            <a:off x="376517" y="2276889"/>
            <a:ext cx="3471190" cy="3943636"/>
            <a:chOff x="878540" y="2402395"/>
            <a:chExt cx="2771944" cy="3191582"/>
          </a:xfrm>
        </p:grpSpPr>
        <p:pic>
          <p:nvPicPr>
            <p:cNvPr id="5" name="Picture 4">
              <a:extLst>
                <a:ext uri="{FF2B5EF4-FFF2-40B4-BE49-F238E27FC236}">
                  <a16:creationId xmlns:a16="http://schemas.microsoft.com/office/drawing/2014/main" id="{D84F65AC-A530-F6F7-B45E-79E3EB566CC6}"/>
                </a:ext>
              </a:extLst>
            </p:cNvPr>
            <p:cNvPicPr>
              <a:picLocks noChangeAspect="1"/>
            </p:cNvPicPr>
            <p:nvPr/>
          </p:nvPicPr>
          <p:blipFill>
            <a:blip r:embed="rId4"/>
            <a:srcRect l="19644" r="22326"/>
            <a:stretch/>
          </p:blipFill>
          <p:spPr>
            <a:xfrm>
              <a:off x="896470" y="2402395"/>
              <a:ext cx="2754014" cy="3191582"/>
            </a:xfrm>
            <a:prstGeom prst="rect">
              <a:avLst/>
            </a:prstGeom>
          </p:spPr>
        </p:pic>
        <p:sp>
          <p:nvSpPr>
            <p:cNvPr id="9" name="Rectangle 8">
              <a:extLst>
                <a:ext uri="{FF2B5EF4-FFF2-40B4-BE49-F238E27FC236}">
                  <a16:creationId xmlns:a16="http://schemas.microsoft.com/office/drawing/2014/main" id="{1DC9889B-60ED-156C-053B-63275720515A}"/>
                </a:ext>
              </a:extLst>
            </p:cNvPr>
            <p:cNvSpPr/>
            <p:nvPr/>
          </p:nvSpPr>
          <p:spPr>
            <a:xfrm>
              <a:off x="878540" y="2581835"/>
              <a:ext cx="453895" cy="340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903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4B16-9A80-9B1E-D897-02F0969B2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E15-929A-BBC1-559F-E3418EF0CB66}"/>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E4F7213-4251-7399-69E3-E4F92123E964}"/>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D71A8FBA-C248-1AF0-0A56-F0A8E00466BE}"/>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5F33BE4E-53DE-79FF-4E5D-0056217FE2F7}"/>
              </a:ext>
            </a:extLst>
          </p:cNvPr>
          <p:cNvSpPr txBox="1"/>
          <p:nvPr/>
        </p:nvSpPr>
        <p:spPr>
          <a:xfrm>
            <a:off x="1593661" y="2185202"/>
            <a:ext cx="3274424" cy="461665"/>
          </a:xfrm>
          <a:prstGeom prst="rect">
            <a:avLst/>
          </a:prstGeom>
          <a:noFill/>
        </p:spPr>
        <p:txBody>
          <a:bodyPr wrap="square" rtlCol="0">
            <a:spAutoFit/>
          </a:bodyPr>
          <a:lstStyle/>
          <a:p>
            <a:pPr algn="ctr"/>
            <a:r>
              <a:rPr lang="en-US" sz="2400" dirty="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69D1526C-5A2E-6C6B-0F11-0E589504EA03}"/>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B427EF2E-179D-7728-5A48-5065CDEB5AE5}"/>
              </a:ext>
            </a:extLst>
          </p:cNvPr>
          <p:cNvSpPr txBox="1"/>
          <p:nvPr/>
        </p:nvSpPr>
        <p:spPr>
          <a:xfrm>
            <a:off x="-95802" y="3026676"/>
            <a:ext cx="2172657" cy="830997"/>
          </a:xfrm>
          <a:prstGeom prst="rect">
            <a:avLst/>
          </a:prstGeom>
          <a:noFill/>
        </p:spPr>
        <p:txBody>
          <a:bodyPr wrap="square" rtlCol="0">
            <a:spAutoFit/>
          </a:bodyPr>
          <a:lstStyle/>
          <a:p>
            <a:pPr algn="ctr"/>
            <a:r>
              <a:rPr lang="en-US" sz="2400" dirty="0">
                <a:solidFill>
                  <a:srgbClr val="20252E"/>
                </a:solidFill>
                <a:latin typeface="Arial" panose="020B0604020202020204"/>
              </a:rPr>
              <a:t>Start of </a:t>
            </a:r>
          </a:p>
          <a:p>
            <a:pPr algn="ctr"/>
            <a:r>
              <a:rPr lang="en-US" sz="2400" dirty="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2A6BB93E-98DD-541C-59DC-A99F9B621260}"/>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6BA11961-C062-50F3-4A0D-8774CF08D776}"/>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D86CA18D-AF86-519D-281A-4F49FA75166F}"/>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DFEF7301-166C-7385-285B-2AF6424B4B47}"/>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56B21268-C9E6-7820-13FA-AE18DE4FAFF4}"/>
              </a:ext>
            </a:extLst>
          </p:cNvPr>
          <p:cNvSpPr txBox="1"/>
          <p:nvPr/>
        </p:nvSpPr>
        <p:spPr>
          <a:xfrm>
            <a:off x="223862" y="5652821"/>
            <a:ext cx="11744275" cy="830997"/>
          </a:xfrm>
          <a:prstGeom prst="rect">
            <a:avLst/>
          </a:prstGeom>
          <a:noFill/>
        </p:spPr>
        <p:txBody>
          <a:bodyPr wrap="square" rtlCol="0">
            <a:spAutoFit/>
          </a:bodyPr>
          <a:lstStyle/>
          <a:p>
            <a:pPr algn="ctr"/>
            <a:r>
              <a:rPr lang="en-US" sz="2400">
                <a:solidFill>
                  <a:srgbClr val="20252E"/>
                </a:solidFill>
                <a:latin typeface="Arial" panose="020B0604020202020204" pitchFamily="34" charset="0"/>
                <a:cs typeface="Arial" panose="020B0604020202020204" pitchFamily="34" charset="0"/>
              </a:rPr>
              <a:t>Ongoing, universal, and data-driven SEL Instruction</a:t>
            </a:r>
          </a:p>
          <a:p>
            <a:pPr algn="ctr"/>
            <a:r>
              <a:rPr lang="en-US" sz="240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232318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1212" y="2113006"/>
            <a:ext cx="4336498" cy="946781"/>
          </a:xfrm>
        </p:spPr>
        <p:txBody>
          <a:bodyPr>
            <a:noAutofit/>
          </a:bodyPr>
          <a:lstStyle/>
          <a:p>
            <a:pPr algn="ctr"/>
            <a:r>
              <a:rPr lang="en-US" sz="7000"/>
              <a:t>Q &amp; A</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4"/>
          <a:srcRect l="16085" r="16085"/>
          <a:stretch>
            <a:fillRect/>
          </a:stretch>
        </p:blipFill>
        <p:spPr>
          <a:xfrm>
            <a:off x="5989638" y="0"/>
            <a:ext cx="6202362" cy="6858000"/>
          </a:xfrm>
          <a:prstGeom prst="rect">
            <a:avLst/>
          </a:prstGeom>
        </p:spPr>
      </p:pic>
    </p:spTree>
    <p:extLst>
      <p:ext uri="{BB962C8B-B14F-4D97-AF65-F5344CB8AC3E}">
        <p14:creationId xmlns:p14="http://schemas.microsoft.com/office/powerpoint/2010/main" val="397742593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
        <p:nvSpPr>
          <p:cNvPr id="2" name="Rectangle 1">
            <a:extLst>
              <a:ext uri="{FF2B5EF4-FFF2-40B4-BE49-F238E27FC236}">
                <a16:creationId xmlns:a16="http://schemas.microsoft.com/office/drawing/2014/main" id="{873933B5-C4CF-AB99-CD24-CF96A8CC4876}"/>
              </a:ext>
            </a:extLst>
          </p:cNvPr>
          <p:cNvSpPr/>
          <p:nvPr/>
        </p:nvSpPr>
        <p:spPr>
          <a:xfrm>
            <a:off x="663388" y="3944471"/>
            <a:ext cx="1828800" cy="806823"/>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663388" y="1645419"/>
            <a:ext cx="5047989" cy="4313040"/>
          </a:xfrm>
        </p:spPr>
        <p:txBody>
          <a:bodyPr anchor="b">
            <a:noAutofit/>
          </a:bodyPr>
          <a:lstStyle/>
          <a:p>
            <a:pPr>
              <a:buClr>
                <a:schemeClr val="bg1"/>
              </a:buClr>
            </a:pPr>
            <a:r>
              <a:rPr lang="en-US" sz="2800" dirty="0"/>
              <a:t>In the chat: </a:t>
            </a:r>
            <a:br>
              <a:rPr lang="en-US" sz="2800" dirty="0"/>
            </a:br>
            <a:br>
              <a:rPr lang="en-US" sz="2800" dirty="0"/>
            </a:br>
            <a:r>
              <a:rPr lang="en-US" sz="2800" dirty="0"/>
              <a:t>How might a strength-based approach improve:</a:t>
            </a:r>
            <a:br>
              <a:rPr lang="en-US" sz="2800" dirty="0"/>
            </a:br>
            <a:br>
              <a:rPr lang="en-US" sz="2800" dirty="0"/>
            </a:br>
            <a:r>
              <a:rPr lang="en-US" sz="2800" dirty="0"/>
              <a:t>-Conversations about students?</a:t>
            </a:r>
            <a:br>
              <a:rPr lang="en-US" sz="2800" dirty="0"/>
            </a:br>
            <a:br>
              <a:rPr lang="en-US" sz="2800" dirty="0"/>
            </a:br>
            <a:r>
              <a:rPr lang="en-US" sz="2800" dirty="0"/>
              <a:t>-Culture and climate?</a:t>
            </a:r>
            <a:br>
              <a:rPr lang="en-US" sz="2800" dirty="0"/>
            </a:br>
            <a:br>
              <a:rPr lang="en-US" sz="2800" dirty="0"/>
            </a:br>
            <a:r>
              <a:rPr lang="en-US" sz="2800" dirty="0"/>
              <a:t>-Engagement with families?</a:t>
            </a:r>
            <a:br>
              <a:rPr lang="en-US" sz="2800" dirty="0"/>
            </a:br>
            <a:endParaRPr lang="en-US" sz="2800" dirty="0"/>
          </a:p>
        </p:txBody>
      </p:sp>
    </p:spTree>
    <p:extLst>
      <p:ext uri="{BB962C8B-B14F-4D97-AF65-F5344CB8AC3E}">
        <p14:creationId xmlns:p14="http://schemas.microsoft.com/office/powerpoint/2010/main" val="356838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38C58-7923-9B6F-7906-09748D2F42C6}"/>
              </a:ext>
            </a:extLst>
          </p:cNvPr>
          <p:cNvSpPr>
            <a:spLocks noGrp="1"/>
          </p:cNvSpPr>
          <p:nvPr>
            <p:ph type="title"/>
          </p:nvPr>
        </p:nvSpPr>
        <p:spPr>
          <a:xfrm>
            <a:off x="607291" y="2421081"/>
            <a:ext cx="4397230" cy="1600200"/>
          </a:xfrm>
        </p:spPr>
        <p:txBody>
          <a:bodyPr>
            <a:normAutofit/>
          </a:bodyPr>
          <a:lstStyle/>
          <a:p>
            <a:pPr algn="ctr"/>
            <a:r>
              <a:rPr lang="en-US" sz="4400"/>
              <a:t>Who’s in the room?</a:t>
            </a:r>
          </a:p>
        </p:txBody>
      </p:sp>
      <p:sp>
        <p:nvSpPr>
          <p:cNvPr id="7" name="Text Placeholder 6">
            <a:extLst>
              <a:ext uri="{FF2B5EF4-FFF2-40B4-BE49-F238E27FC236}">
                <a16:creationId xmlns:a16="http://schemas.microsoft.com/office/drawing/2014/main" id="{381B4FA6-A8EF-FB0C-2B33-94A8C39F0070}"/>
              </a:ext>
            </a:extLst>
          </p:cNvPr>
          <p:cNvSpPr>
            <a:spLocks noGrp="1"/>
          </p:cNvSpPr>
          <p:nvPr>
            <p:ph type="body" sz="half" idx="2"/>
          </p:nvPr>
        </p:nvSpPr>
        <p:spPr>
          <a:xfrm>
            <a:off x="7041551" y="2601197"/>
            <a:ext cx="3932237" cy="956025"/>
          </a:xfrm>
        </p:spPr>
        <p:txBody>
          <a:bodyPr>
            <a:normAutofit/>
          </a:bodyPr>
          <a:lstStyle/>
          <a:p>
            <a:pPr algn="ctr"/>
            <a:r>
              <a:rPr lang="en-US" sz="4000" b="1"/>
              <a:t>Poll Results</a:t>
            </a:r>
          </a:p>
        </p:txBody>
      </p:sp>
      <p:sp>
        <p:nvSpPr>
          <p:cNvPr id="8" name="Text Placeholder 7">
            <a:extLst>
              <a:ext uri="{FF2B5EF4-FFF2-40B4-BE49-F238E27FC236}">
                <a16:creationId xmlns:a16="http://schemas.microsoft.com/office/drawing/2014/main" id="{BA156F3F-D6DE-B4ED-C457-2ECD1CADCC51}"/>
              </a:ext>
            </a:extLst>
          </p:cNvPr>
          <p:cNvSpPr>
            <a:spLocks noGrp="1"/>
          </p:cNvSpPr>
          <p:nvPr>
            <p:ph type="body" sz="half" idx="11"/>
          </p:nvPr>
        </p:nvSpPr>
        <p:spPr/>
        <p:txBody>
          <a:bodyPr>
            <a:normAutofit fontScale="92500" lnSpcReduction="10000"/>
          </a:bodyPr>
          <a:lstStyle/>
          <a:p>
            <a:endParaRPr lang="en-US"/>
          </a:p>
        </p:txBody>
      </p:sp>
      <p:pic>
        <p:nvPicPr>
          <p:cNvPr id="10" name="Graphic 9" descr="Bar chart with solid fill">
            <a:extLst>
              <a:ext uri="{FF2B5EF4-FFF2-40B4-BE49-F238E27FC236}">
                <a16:creationId xmlns:a16="http://schemas.microsoft.com/office/drawing/2014/main" id="{1E315CA8-42BA-E4D0-E3DC-F2FE8200D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7588" y="3429000"/>
            <a:ext cx="2080161" cy="2080161"/>
          </a:xfrm>
          <a:prstGeom prst="rect">
            <a:avLst/>
          </a:prstGeom>
        </p:spPr>
      </p:pic>
    </p:spTree>
    <p:extLst>
      <p:ext uri="{BB962C8B-B14F-4D97-AF65-F5344CB8AC3E}">
        <p14:creationId xmlns:p14="http://schemas.microsoft.com/office/powerpoint/2010/main" val="355334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title"/>
          </p:nvPr>
        </p:nvSpPr>
        <p:spPr>
          <a:xfrm>
            <a:off x="831850" y="1232660"/>
            <a:ext cx="4336498" cy="2852737"/>
          </a:xfrm>
        </p:spPr>
        <p:txBody>
          <a:bodyPr anchor="b">
            <a:normAutofit/>
          </a:bodyPr>
          <a:lstStyle/>
          <a:p>
            <a:r>
              <a:rPr lang="en-US" dirty="0"/>
              <a:t>Take a break!​</a:t>
            </a:r>
          </a:p>
        </p:txBody>
      </p:sp>
      <p:sp>
        <p:nvSpPr>
          <p:cNvPr id="5" name="Subtitle 4">
            <a:extLst>
              <a:ext uri="{FF2B5EF4-FFF2-40B4-BE49-F238E27FC236}">
                <a16:creationId xmlns:a16="http://schemas.microsoft.com/office/drawing/2014/main" id="{EBEC70AB-22CB-541A-F6F7-AD371104714F}"/>
              </a:ext>
            </a:extLst>
          </p:cNvPr>
          <p:cNvSpPr>
            <a:spLocks noGrp="1"/>
          </p:cNvSpPr>
          <p:nvPr>
            <p:ph type="body" idx="1"/>
          </p:nvPr>
        </p:nvSpPr>
        <p:spPr>
          <a:xfrm>
            <a:off x="831850" y="4743104"/>
            <a:ext cx="4336498" cy="728594"/>
          </a:xfrm>
        </p:spPr>
        <p:txBody>
          <a:bodyPr>
            <a:normAutofit/>
          </a:bodyPr>
          <a:lstStyle/>
          <a:p>
            <a:r>
              <a:rPr lang="en-US" dirty="0"/>
              <a:t>Let’s meet back in 3 minutes</a:t>
            </a:r>
          </a:p>
        </p:txBody>
      </p:sp>
      <p:pic>
        <p:nvPicPr>
          <p:cNvPr id="4" name="Online Media 3" title="3 Minute Timer">
            <a:hlinkClick r:id="" action="ppaction://media"/>
            <a:extLst>
              <a:ext uri="{FF2B5EF4-FFF2-40B4-BE49-F238E27FC236}">
                <a16:creationId xmlns:a16="http://schemas.microsoft.com/office/drawing/2014/main" id="{DEDC3540-44D4-B124-38B2-12129EC0EF03}"/>
              </a:ext>
            </a:extLst>
          </p:cNvPr>
          <p:cNvPicPr>
            <a:picLocks noRot="1" noChangeAspect="1"/>
          </p:cNvPicPr>
          <p:nvPr>
            <a:videoFile r:link="rId1"/>
          </p:nvPr>
        </p:nvPicPr>
        <p:blipFill>
          <a:blip r:embed="rId4"/>
          <a:stretch>
            <a:fillRect/>
          </a:stretch>
        </p:blipFill>
        <p:spPr>
          <a:xfrm>
            <a:off x="5989982" y="1676930"/>
            <a:ext cx="6202017" cy="3504139"/>
          </a:xfrm>
          <a:prstGeom prst="rect">
            <a:avLst/>
          </a:prstGeom>
          <a:noFill/>
        </p:spPr>
      </p:pic>
    </p:spTree>
    <p:extLst>
      <p:ext uri="{BB962C8B-B14F-4D97-AF65-F5344CB8AC3E}">
        <p14:creationId xmlns:p14="http://schemas.microsoft.com/office/powerpoint/2010/main" val="32943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9FF5-1CED-2B5A-A9A1-853A266BD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0B09E-31A1-4C90-11C7-7782119DE287}"/>
              </a:ext>
            </a:extLst>
          </p:cNvPr>
          <p:cNvSpPr>
            <a:spLocks noGrp="1"/>
          </p:cNvSpPr>
          <p:nvPr>
            <p:ph type="ctrTitle"/>
          </p:nvPr>
        </p:nvSpPr>
        <p:spPr>
          <a:xfrm>
            <a:off x="1524000" y="1706563"/>
            <a:ext cx="9144000" cy="2387600"/>
          </a:xfrm>
        </p:spPr>
        <p:txBody>
          <a:bodyPr/>
          <a:lstStyle/>
          <a:p>
            <a:r>
              <a:rPr lang="en-US" dirty="0"/>
              <a:t>How to Complete a Rating</a:t>
            </a:r>
          </a:p>
        </p:txBody>
      </p:sp>
      <p:sp>
        <p:nvSpPr>
          <p:cNvPr id="4" name="Text Placeholder 3">
            <a:extLst>
              <a:ext uri="{FF2B5EF4-FFF2-40B4-BE49-F238E27FC236}">
                <a16:creationId xmlns:a16="http://schemas.microsoft.com/office/drawing/2014/main" id="{7657E6CD-1973-1C06-D214-9B55F0E2B4D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1405642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B95D-699D-5A1A-424B-0E5AE1052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23D24-F99B-FA7D-1EAE-26C2DD04AA2B}"/>
              </a:ext>
            </a:extLst>
          </p:cNvPr>
          <p:cNvSpPr>
            <a:spLocks noGrp="1"/>
          </p:cNvSpPr>
          <p:nvPr>
            <p:ph type="title"/>
          </p:nvPr>
        </p:nvSpPr>
        <p:spPr/>
        <p:txBody>
          <a:bodyPr>
            <a:normAutofit/>
          </a:bodyPr>
          <a:lstStyle/>
          <a:p>
            <a:r>
              <a:rPr lang="en-US" sz="4000" dirty="0"/>
              <a:t>Ratings in the DESSA System</a:t>
            </a:r>
          </a:p>
        </p:txBody>
      </p:sp>
      <p:sp>
        <p:nvSpPr>
          <p:cNvPr id="4" name="Text Placeholder 3">
            <a:extLst>
              <a:ext uri="{FF2B5EF4-FFF2-40B4-BE49-F238E27FC236}">
                <a16:creationId xmlns:a16="http://schemas.microsoft.com/office/drawing/2014/main" id="{6AB6CA23-81D3-84DA-952B-7A4015C0930B}"/>
              </a:ext>
            </a:extLst>
          </p:cNvPr>
          <p:cNvSpPr>
            <a:spLocks noGrp="1"/>
          </p:cNvSpPr>
          <p:nvPr>
            <p:ph type="body" sz="half" idx="2"/>
          </p:nvPr>
        </p:nvSpPr>
        <p:spPr/>
        <p:txBody>
          <a:bodyPr>
            <a:normAutofit fontScale="92500" lnSpcReduction="10000"/>
          </a:bodyPr>
          <a:lstStyle/>
          <a:p>
            <a:endParaRPr lang="en-US"/>
          </a:p>
        </p:txBody>
      </p:sp>
      <p:grpSp>
        <p:nvGrpSpPr>
          <p:cNvPr id="3" name="Group 2">
            <a:extLst>
              <a:ext uri="{FF2B5EF4-FFF2-40B4-BE49-F238E27FC236}">
                <a16:creationId xmlns:a16="http://schemas.microsoft.com/office/drawing/2014/main" id="{A1FB83A2-A1AA-2B95-CF83-61738374DAD0}"/>
              </a:ext>
            </a:extLst>
          </p:cNvPr>
          <p:cNvGrpSpPr/>
          <p:nvPr/>
        </p:nvGrpSpPr>
        <p:grpSpPr>
          <a:xfrm>
            <a:off x="2190218" y="1498600"/>
            <a:ext cx="7811564" cy="5064885"/>
            <a:chOff x="4150084" y="1561612"/>
            <a:chExt cx="7418523" cy="4746807"/>
          </a:xfrm>
        </p:grpSpPr>
        <p:pic>
          <p:nvPicPr>
            <p:cNvPr id="6" name="Picture 5">
              <a:extLst>
                <a:ext uri="{FF2B5EF4-FFF2-40B4-BE49-F238E27FC236}">
                  <a16:creationId xmlns:a16="http://schemas.microsoft.com/office/drawing/2014/main" id="{6BB763B5-CD76-D2D4-33B9-3682C5332B18}"/>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47C0C9CD-745E-C69D-FFF6-99078A76C32F}"/>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94FF46C2-0A1A-75DA-1050-229BE0264C6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grpSp>
    </p:spTree>
    <p:extLst>
      <p:ext uri="{BB962C8B-B14F-4D97-AF65-F5344CB8AC3E}">
        <p14:creationId xmlns:p14="http://schemas.microsoft.com/office/powerpoint/2010/main" val="395932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CACB-90B2-966B-F147-B56EEB35C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C5CF8-E2C5-EE81-DB2B-CAD07AEB797B}"/>
              </a:ext>
            </a:extLst>
          </p:cNvPr>
          <p:cNvSpPr>
            <a:spLocks noGrp="1"/>
          </p:cNvSpPr>
          <p:nvPr>
            <p:ph type="title"/>
          </p:nvPr>
        </p:nvSpPr>
        <p:spPr/>
        <p:txBody>
          <a:bodyPr>
            <a:normAutofit/>
          </a:bodyPr>
          <a:lstStyle/>
          <a:p>
            <a:r>
              <a:rPr lang="en-US" sz="4000"/>
              <a:t>Tips for Educators Preparing to Rate</a:t>
            </a:r>
          </a:p>
        </p:txBody>
      </p:sp>
      <p:sp>
        <p:nvSpPr>
          <p:cNvPr id="4" name="Text Placeholder 3">
            <a:extLst>
              <a:ext uri="{FF2B5EF4-FFF2-40B4-BE49-F238E27FC236}">
                <a16:creationId xmlns:a16="http://schemas.microsoft.com/office/drawing/2014/main" id="{BFED02FA-D121-F2BE-3CB5-71E25FFE58C8}"/>
              </a:ext>
            </a:extLst>
          </p:cNvPr>
          <p:cNvSpPr>
            <a:spLocks noGrp="1"/>
          </p:cNvSpPr>
          <p:nvPr>
            <p:ph type="body" sz="half" idx="2"/>
          </p:nvPr>
        </p:nvSpPr>
        <p:spPr/>
        <p:txBody>
          <a:bodyPr>
            <a:normAutofit fontScale="92500" lnSpcReduction="10000"/>
          </a:bodyPr>
          <a:lstStyle/>
          <a:p>
            <a:endParaRPr lang="en-US"/>
          </a:p>
        </p:txBody>
      </p:sp>
      <p:sp>
        <p:nvSpPr>
          <p:cNvPr id="5" name="Content Placeholder 2">
            <a:extLst>
              <a:ext uri="{FF2B5EF4-FFF2-40B4-BE49-F238E27FC236}">
                <a16:creationId xmlns:a16="http://schemas.microsoft.com/office/drawing/2014/main" id="{910D8FBB-CE1E-8B09-7C07-5DB493A166B4}"/>
              </a:ext>
            </a:extLst>
          </p:cNvPr>
          <p:cNvSpPr txBox="1">
            <a:spLocks/>
          </p:cNvSpPr>
          <p:nvPr/>
        </p:nvSpPr>
        <p:spPr>
          <a:xfrm>
            <a:off x="466165" y="2026024"/>
            <a:ext cx="11044088" cy="432000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20252E"/>
              </a:buClr>
            </a:pPr>
            <a:r>
              <a:rPr lang="en-US" sz="2900" dirty="0">
                <a:solidFill>
                  <a:srgbClr val="20252E"/>
                </a:solidFill>
              </a:rPr>
              <a:t>Be intentional in observation.</a:t>
            </a:r>
          </a:p>
          <a:p>
            <a:pPr>
              <a:lnSpc>
                <a:spcPct val="200000"/>
              </a:lnSpc>
              <a:buClr>
                <a:srgbClr val="20252E"/>
              </a:buClr>
            </a:pPr>
            <a:r>
              <a:rPr lang="en-US" sz="2900" dirty="0">
                <a:solidFill>
                  <a:srgbClr val="20252E"/>
                </a:solidFill>
              </a:rPr>
              <a:t>Get familiar with the DESSA items.</a:t>
            </a:r>
          </a:p>
          <a:p>
            <a:pPr>
              <a:lnSpc>
                <a:spcPct val="200000"/>
              </a:lnSpc>
              <a:buClr>
                <a:srgbClr val="20252E"/>
              </a:buClr>
            </a:pPr>
            <a:r>
              <a:rPr lang="en-US" sz="2900" dirty="0">
                <a:solidFill>
                  <a:srgbClr val="20252E"/>
                </a:solidFill>
              </a:rPr>
              <a:t>Don’t overthink it.</a:t>
            </a:r>
          </a:p>
          <a:p>
            <a:pPr>
              <a:lnSpc>
                <a:spcPct val="200000"/>
              </a:lnSpc>
              <a:buClr>
                <a:srgbClr val="20252E"/>
              </a:buClr>
            </a:pPr>
            <a:r>
              <a:rPr lang="en-US" sz="2900" dirty="0">
                <a:solidFill>
                  <a:srgbClr val="20252E"/>
                </a:solidFill>
              </a:rPr>
              <a:t>Stick to </a:t>
            </a:r>
            <a:r>
              <a:rPr lang="en-US" sz="2900" u="sng" dirty="0">
                <a:solidFill>
                  <a:srgbClr val="20252E"/>
                </a:solidFill>
              </a:rPr>
              <a:t>your</a:t>
            </a:r>
            <a:r>
              <a:rPr lang="en-US" sz="2900" dirty="0">
                <a:solidFill>
                  <a:srgbClr val="20252E"/>
                </a:solidFill>
              </a:rPr>
              <a:t> facts.</a:t>
            </a:r>
          </a:p>
          <a:p>
            <a:pPr>
              <a:lnSpc>
                <a:spcPct val="200000"/>
              </a:lnSpc>
              <a:buClr>
                <a:srgbClr val="20252E"/>
              </a:buClr>
            </a:pPr>
            <a:r>
              <a:rPr lang="en-US" sz="2900" dirty="0">
                <a:solidFill>
                  <a:srgbClr val="20252E"/>
                </a:solidFill>
              </a:rPr>
              <a:t>Plan your rating time:</a:t>
            </a:r>
          </a:p>
          <a:p>
            <a:pPr lvl="1">
              <a:lnSpc>
                <a:spcPct val="200000"/>
              </a:lnSpc>
              <a:buClr>
                <a:srgbClr val="20252E"/>
              </a:buClr>
            </a:pPr>
            <a:r>
              <a:rPr lang="en-US" sz="2600" dirty="0">
                <a:solidFill>
                  <a:srgbClr val="20252E"/>
                </a:solidFill>
              </a:rPr>
              <a:t>Kennett Consolidated School District staff will complete ratings at the end of this training </a:t>
            </a:r>
          </a:p>
        </p:txBody>
      </p:sp>
      <p:pic>
        <p:nvPicPr>
          <p:cNvPr id="8" name="Picture 7" descr="A blue and yellow checklist with a thumbs up sign&#10;&#10;Description automatically generated">
            <a:extLst>
              <a:ext uri="{FF2B5EF4-FFF2-40B4-BE49-F238E27FC236}">
                <a16:creationId xmlns:a16="http://schemas.microsoft.com/office/drawing/2014/main" id="{CA143682-0956-EEA8-D045-6CF27B89495D}"/>
              </a:ext>
            </a:extLst>
          </p:cNvPr>
          <p:cNvPicPr>
            <a:picLocks noChangeAspect="1"/>
          </p:cNvPicPr>
          <p:nvPr/>
        </p:nvPicPr>
        <p:blipFill>
          <a:blip r:embed="rId3"/>
          <a:srcRect l="22408" r="22268"/>
          <a:stretch/>
        </p:blipFill>
        <p:spPr>
          <a:xfrm>
            <a:off x="8193741" y="2237744"/>
            <a:ext cx="2359586" cy="2399096"/>
          </a:xfrm>
          <a:prstGeom prst="rect">
            <a:avLst/>
          </a:prstGeom>
        </p:spPr>
      </p:pic>
    </p:spTree>
    <p:extLst>
      <p:ext uri="{BB962C8B-B14F-4D97-AF65-F5344CB8AC3E}">
        <p14:creationId xmlns:p14="http://schemas.microsoft.com/office/powerpoint/2010/main" val="438459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B1DD-65FA-9292-8928-837A0397B475}"/>
              </a:ext>
            </a:extLst>
          </p:cNvPr>
          <p:cNvSpPr>
            <a:spLocks noGrp="1"/>
          </p:cNvSpPr>
          <p:nvPr>
            <p:ph type="title"/>
          </p:nvPr>
        </p:nvSpPr>
        <p:spPr/>
        <p:txBody>
          <a:bodyPr>
            <a:normAutofit/>
          </a:bodyPr>
          <a:lstStyle/>
          <a:p>
            <a:r>
              <a:rPr lang="en-US" sz="4000" dirty="0"/>
              <a:t>Let’s Practice a Rating</a:t>
            </a:r>
          </a:p>
        </p:txBody>
      </p:sp>
      <p:sp>
        <p:nvSpPr>
          <p:cNvPr id="3" name="Content Placeholder 2">
            <a:extLst>
              <a:ext uri="{FF2B5EF4-FFF2-40B4-BE49-F238E27FC236}">
                <a16:creationId xmlns:a16="http://schemas.microsoft.com/office/drawing/2014/main" id="{8F326F19-262D-70C2-47F0-F84A18A4C3E2}"/>
              </a:ext>
            </a:extLst>
          </p:cNvPr>
          <p:cNvSpPr>
            <a:spLocks noGrp="1"/>
          </p:cNvSpPr>
          <p:nvPr>
            <p:ph idx="1"/>
          </p:nvPr>
        </p:nvSpPr>
        <p:spPr>
          <a:xfrm>
            <a:off x="743196" y="2278857"/>
            <a:ext cx="10138651" cy="3898106"/>
          </a:xfrm>
        </p:spPr>
        <p:txBody>
          <a:bodyPr>
            <a:normAutofit fontScale="92500"/>
          </a:bodyPr>
          <a:lstStyle/>
          <a:p>
            <a:pPr>
              <a:lnSpc>
                <a:spcPct val="150000"/>
              </a:lnSpc>
            </a:pPr>
            <a:r>
              <a:rPr lang="en-US" sz="3600" dirty="0"/>
              <a:t>Imagine your school-aged self or someone you know. You can even imagine your favorite book character.</a:t>
            </a:r>
          </a:p>
          <a:p>
            <a:pPr>
              <a:lnSpc>
                <a:spcPct val="150000"/>
              </a:lnSpc>
            </a:pPr>
            <a:r>
              <a:rPr lang="en-US" sz="3600" dirty="0"/>
              <a:t>Answer each question according to that person’s behavior.</a:t>
            </a:r>
          </a:p>
        </p:txBody>
      </p:sp>
      <p:sp>
        <p:nvSpPr>
          <p:cNvPr id="4" name="Text Placeholder 3">
            <a:extLst>
              <a:ext uri="{FF2B5EF4-FFF2-40B4-BE49-F238E27FC236}">
                <a16:creationId xmlns:a16="http://schemas.microsoft.com/office/drawing/2014/main" id="{423AF0D1-FF36-57D4-D8D0-5CCBA1EC80C4}"/>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68538506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F06A-C763-E9EE-F823-08E5ABE7D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9AF61-9B93-A1C5-976F-991C13876A97}"/>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791A4EF8-2E5B-8C40-552B-70A0B5445B06}"/>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05CD038-5C25-B445-870F-8B8D1FA306ED}"/>
              </a:ext>
            </a:extLst>
          </p:cNvPr>
          <p:cNvPicPr>
            <a:picLocks noChangeAspect="1"/>
          </p:cNvPicPr>
          <p:nvPr/>
        </p:nvPicPr>
        <p:blipFill>
          <a:blip r:embed="rId3"/>
          <a:stretch>
            <a:fillRect/>
          </a:stretch>
        </p:blipFill>
        <p:spPr>
          <a:xfrm>
            <a:off x="292448" y="1901550"/>
            <a:ext cx="11607104" cy="4661935"/>
          </a:xfrm>
          <a:prstGeom prst="rect">
            <a:avLst/>
          </a:prstGeom>
        </p:spPr>
      </p:pic>
    </p:spTree>
    <p:extLst>
      <p:ext uri="{BB962C8B-B14F-4D97-AF65-F5344CB8AC3E}">
        <p14:creationId xmlns:p14="http://schemas.microsoft.com/office/powerpoint/2010/main" val="211687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D87B-5032-F73C-5CE6-40EC62B1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B84F1-6EEC-983B-C5CB-00C47EE49E56}"/>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5330BBE0-5974-A608-5C03-3971EE3AC939}"/>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2AD7713C-819C-739F-ECAB-F774FEA31953}"/>
              </a:ext>
            </a:extLst>
          </p:cNvPr>
          <p:cNvPicPr>
            <a:picLocks noChangeAspect="1"/>
          </p:cNvPicPr>
          <p:nvPr/>
        </p:nvPicPr>
        <p:blipFill>
          <a:blip r:embed="rId3"/>
          <a:stretch>
            <a:fillRect/>
          </a:stretch>
        </p:blipFill>
        <p:spPr>
          <a:xfrm>
            <a:off x="348680" y="1996057"/>
            <a:ext cx="11621936" cy="4567428"/>
          </a:xfrm>
          <a:prstGeom prst="rect">
            <a:avLst/>
          </a:prstGeom>
        </p:spPr>
      </p:pic>
    </p:spTree>
    <p:extLst>
      <p:ext uri="{BB962C8B-B14F-4D97-AF65-F5344CB8AC3E}">
        <p14:creationId xmlns:p14="http://schemas.microsoft.com/office/powerpoint/2010/main" val="102921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BE4E-27DB-5645-B48D-0BDD53EB5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A16CC-666F-FC22-3419-A800B56F310C}"/>
              </a:ext>
            </a:extLst>
          </p:cNvPr>
          <p:cNvSpPr>
            <a:spLocks noGrp="1"/>
          </p:cNvSpPr>
          <p:nvPr>
            <p:ph type="ctrTitle"/>
          </p:nvPr>
        </p:nvSpPr>
        <p:spPr>
          <a:xfrm>
            <a:off x="1524000" y="2235200"/>
            <a:ext cx="9144000" cy="2387600"/>
          </a:xfrm>
        </p:spPr>
        <p:txBody>
          <a:bodyPr>
            <a:normAutofit/>
          </a:bodyPr>
          <a:lstStyle/>
          <a:p>
            <a:r>
              <a:rPr lang="en-US" sz="4400" dirty="0"/>
              <a:t>Pause:</a:t>
            </a:r>
            <a:br>
              <a:rPr lang="en-US" sz="4400" dirty="0"/>
            </a:br>
            <a:r>
              <a:rPr lang="en-US" sz="4400" dirty="0"/>
              <a:t> Any “ah ha!” or additional questions after completing a practice rating?</a:t>
            </a:r>
          </a:p>
        </p:txBody>
      </p:sp>
      <p:sp>
        <p:nvSpPr>
          <p:cNvPr id="7" name="Rectangle 6">
            <a:extLst>
              <a:ext uri="{FF2B5EF4-FFF2-40B4-BE49-F238E27FC236}">
                <a16:creationId xmlns:a16="http://schemas.microsoft.com/office/drawing/2014/main" id="{8D8BE946-0E3D-4AA3-2EDC-434789C79879}"/>
              </a:ext>
            </a:extLst>
          </p:cNvPr>
          <p:cNvSpPr/>
          <p:nvPr/>
        </p:nvSpPr>
        <p:spPr>
          <a:xfrm>
            <a:off x="430306" y="286871"/>
            <a:ext cx="2653553" cy="986117"/>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662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title"/>
          </p:nvPr>
        </p:nvSpPr>
        <p:spPr/>
        <p:txBody>
          <a:bodyPr/>
          <a:lstStyle/>
          <a:p>
            <a:pPr>
              <a:lnSpc>
                <a:spcPct val="150000"/>
              </a:lnSpc>
            </a:pPr>
            <a:r>
              <a:rPr lang="en-US" dirty="0"/>
              <a:t>The Educator Portal</a:t>
            </a:r>
          </a:p>
        </p:txBody>
      </p:sp>
      <p:pic>
        <p:nvPicPr>
          <p:cNvPr id="8194" name="Picture 2" descr="Schoolizer - How to Become the Best Computer Teacher? 7 Steps You Must  Follow">
            <a:extLst>
              <a:ext uri="{FF2B5EF4-FFF2-40B4-BE49-F238E27FC236}">
                <a16:creationId xmlns:a16="http://schemas.microsoft.com/office/drawing/2014/main" id="{DF7344B4-71DF-A122-0CFB-62F77779D9C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1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132391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096000" y="797510"/>
            <a:ext cx="5817326" cy="4678204"/>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a:p>
            <a:pPr>
              <a:lnSpc>
                <a:spcPct val="200000"/>
              </a:lnSpc>
            </a:pPr>
            <a:r>
              <a:rPr lang="en-US" sz="2200" dirty="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000" dirty="0">
                <a:solidFill>
                  <a:srgbClr val="00325E"/>
                </a:solidFill>
                <a:latin typeface="+mn-lt"/>
              </a:rPr>
              <a:t>Identify </a:t>
            </a:r>
            <a:r>
              <a:rPr lang="en-US" sz="2000" b="0" i="0" dirty="0">
                <a:solidFill>
                  <a:srgbClr val="00325E"/>
                </a:solidFill>
                <a:effectLst/>
                <a:latin typeface="+mn-lt"/>
              </a:rPr>
              <a:t>key components of the DESSA assessments.</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Demonstrate best practices for completing ratings</a:t>
            </a:r>
            <a:r>
              <a:rPr lang="en-US" sz="2000" dirty="0">
                <a:solidFill>
                  <a:srgbClr val="00325E"/>
                </a:solidFill>
                <a:latin typeface="+mn-lt"/>
              </a:rPr>
              <a:t> and understanding the results</a:t>
            </a:r>
          </a:p>
          <a:p>
            <a:pPr marL="342900" indent="-342900">
              <a:lnSpc>
                <a:spcPct val="150000"/>
              </a:lnSpc>
              <a:buFont typeface="Arial" panose="020B0604020202020204" pitchFamily="34" charset="0"/>
              <a:buChar char="•"/>
            </a:pPr>
            <a:r>
              <a:rPr lang="en-US" sz="2000" b="0" i="0" dirty="0">
                <a:solidFill>
                  <a:srgbClr val="00325E"/>
                </a:solidFill>
                <a:effectLst/>
                <a:latin typeface="+mn-lt"/>
              </a:rPr>
              <a:t>Explore key features of the Educator Portal.</a:t>
            </a:r>
            <a:endParaRPr lang="en-US" sz="2000" dirty="0">
              <a:solidFill>
                <a:srgbClr val="00325E"/>
              </a:solidFill>
              <a:latin typeface="+mn-lt"/>
            </a:endParaRPr>
          </a:p>
          <a:p>
            <a:pPr marL="285750" indent="-28575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6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53F7-5B92-2F26-C877-BB726ABD49A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a:t>Site Leader Dashboard</a:t>
            </a:r>
          </a:p>
        </p:txBody>
      </p:sp>
      <p:pic>
        <p:nvPicPr>
          <p:cNvPr id="6" name="Picture 5">
            <a:extLst>
              <a:ext uri="{FF2B5EF4-FFF2-40B4-BE49-F238E27FC236}">
                <a16:creationId xmlns:a16="http://schemas.microsoft.com/office/drawing/2014/main" id="{3185BD50-708F-FCEA-E9E2-8DA32C7854CC}"/>
              </a:ext>
            </a:extLst>
          </p:cNvPr>
          <p:cNvPicPr>
            <a:picLocks noChangeAspect="1"/>
          </p:cNvPicPr>
          <p:nvPr/>
        </p:nvPicPr>
        <p:blipFill>
          <a:blip r:embed="rId3"/>
          <a:stretch>
            <a:fillRect/>
          </a:stretch>
        </p:blipFill>
        <p:spPr>
          <a:xfrm>
            <a:off x="1801521" y="1377637"/>
            <a:ext cx="9092904" cy="5114758"/>
          </a:xfrm>
          <a:prstGeom prst="rect">
            <a:avLst/>
          </a:prstGeom>
          <a:ln w="28575">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274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BA5E8-584C-0A46-0EB8-A42D0C3533D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a:t>Educator Dashboard</a:t>
            </a:r>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3"/>
          <a:srcRect t="6842" b="7058"/>
          <a:stretch/>
        </p:blipFill>
        <p:spPr>
          <a:xfrm>
            <a:off x="0" y="2371756"/>
            <a:ext cx="6417502" cy="3126520"/>
          </a:xfrm>
          <a:prstGeom prst="rect">
            <a:avLst/>
          </a:prstGeom>
          <a:noFill/>
          <a:ln>
            <a:solidFill>
              <a:srgbClr val="00325E"/>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854FCB9-436E-8EB8-1ED8-29B1EBAD1597}"/>
              </a:ext>
            </a:extLst>
          </p:cNvPr>
          <p:cNvPicPr>
            <a:picLocks noChangeAspect="1"/>
          </p:cNvPicPr>
          <p:nvPr/>
        </p:nvPicPr>
        <p:blipFill>
          <a:blip r:embed="rId4"/>
          <a:stretch>
            <a:fillRect/>
          </a:stretch>
        </p:blipFill>
        <p:spPr>
          <a:xfrm>
            <a:off x="6578832" y="2371756"/>
            <a:ext cx="5558258" cy="3126520"/>
          </a:xfrm>
          <a:prstGeom prst="rect">
            <a:avLst/>
          </a:prstGeom>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816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endPar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33807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1A-ED1E-5658-AF41-3AF5D4A457EE}"/>
              </a:ext>
            </a:extLst>
          </p:cNvPr>
          <p:cNvSpPr>
            <a:spLocks noGrp="1"/>
          </p:cNvSpPr>
          <p:nvPr>
            <p:ph type="title"/>
          </p:nvPr>
        </p:nvSpPr>
        <p:spPr/>
        <p:txBody>
          <a:bodyPr>
            <a:normAutofit/>
          </a:bodyPr>
          <a:lstStyle/>
          <a:p>
            <a:r>
              <a:rPr lang="en-US" sz="4000"/>
              <a:t>Ratings Tab</a:t>
            </a:r>
          </a:p>
        </p:txBody>
      </p:sp>
      <p:sp>
        <p:nvSpPr>
          <p:cNvPr id="4" name="Text Placeholder 3">
            <a:extLst>
              <a:ext uri="{FF2B5EF4-FFF2-40B4-BE49-F238E27FC236}">
                <a16:creationId xmlns:a16="http://schemas.microsoft.com/office/drawing/2014/main" id="{3467B393-BAAD-D227-B00F-4B76F1B1A89B}"/>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3497AA0-099E-3EF5-F24C-259C33E41C49}"/>
              </a:ext>
            </a:extLst>
          </p:cNvPr>
          <p:cNvPicPr>
            <a:picLocks noChangeAspect="1"/>
          </p:cNvPicPr>
          <p:nvPr/>
        </p:nvPicPr>
        <p:blipFill>
          <a:blip r:embed="rId3"/>
          <a:stretch>
            <a:fillRect/>
          </a:stretch>
        </p:blipFill>
        <p:spPr>
          <a:xfrm>
            <a:off x="3244475" y="1874634"/>
            <a:ext cx="8724965" cy="4890165"/>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7004C5-4903-62E0-D26F-7EDFF5326B79}"/>
              </a:ext>
            </a:extLst>
          </p:cNvPr>
          <p:cNvSpPr txBox="1">
            <a:spLocks/>
          </p:cNvSpPr>
          <p:nvPr/>
        </p:nvSpPr>
        <p:spPr>
          <a:xfrm>
            <a:off x="222560" y="2445933"/>
            <a:ext cx="2727960" cy="37475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 The Ratings tab shows the assigned roster of students.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Answer all DESSA 2 mini questions.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Educators can skip up to 2 questions on DESSA 2</a:t>
            </a:r>
          </a:p>
        </p:txBody>
      </p:sp>
    </p:spTree>
    <p:extLst>
      <p:ext uri="{BB962C8B-B14F-4D97-AF65-F5344CB8AC3E}">
        <p14:creationId xmlns:p14="http://schemas.microsoft.com/office/powerpoint/2010/main" val="110309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C95-1DBA-913F-54C8-D176CCED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0406D-BE54-6706-948C-86F74DA917C8}"/>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77853172-408D-4E7C-A01F-43E8459EE30D}"/>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6F13F3DC-D5E3-7900-B896-B29A8963994F}"/>
              </a:ext>
            </a:extLst>
          </p:cNvPr>
          <p:cNvSpPr txBox="1">
            <a:spLocks/>
          </p:cNvSpPr>
          <p:nvPr/>
        </p:nvSpPr>
        <p:spPr>
          <a:xfrm>
            <a:off x="708659" y="2234444"/>
            <a:ext cx="3128625" cy="3985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a:lnSpc>
                <a:spcPct val="107000"/>
              </a:lnSpc>
              <a:spcBef>
                <a:spcPts val="0"/>
              </a:spcBef>
              <a:spcAft>
                <a:spcPts val="1067"/>
              </a:spcAft>
              <a:buClr>
                <a:srgbClr val="20252E"/>
              </a:buClr>
              <a:buFont typeface="+mj-lt"/>
              <a:buAutoNum type="arabicPeriod" startAt="3"/>
              <a:defRPr/>
            </a:pPr>
            <a:r>
              <a:rPr lang="en-US" kern="100" dirty="0">
                <a:solidFill>
                  <a:srgbClr val="20252E"/>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Click “Submit”.</a:t>
            </a:r>
          </a:p>
          <a:p>
            <a:pPr marL="457189">
              <a:lnSpc>
                <a:spcPct val="107000"/>
              </a:lnSpc>
              <a:spcBef>
                <a:spcPts val="0"/>
              </a:spcBef>
              <a:spcAft>
                <a:spcPts val="1067"/>
              </a:spcAft>
              <a:buClr>
                <a:srgbClr val="20252E"/>
              </a:buClr>
              <a:buFont typeface="Arial" panose="020B0604020202020204" pitchFamily="34" charset="0"/>
              <a:buAutoNum type="arabicPeriod" startAt="3"/>
              <a:defRPr/>
            </a:pPr>
            <a:endParaRPr lang="en-US" kern="0" dirty="0">
              <a:solidFill>
                <a:srgbClr val="20252E"/>
              </a:solidFill>
              <a:latin typeface="Arial" panose="020B0604020202020204"/>
            </a:endParaRPr>
          </a:p>
        </p:txBody>
      </p:sp>
      <p:pic>
        <p:nvPicPr>
          <p:cNvPr id="9" name="Picture 8">
            <a:extLst>
              <a:ext uri="{FF2B5EF4-FFF2-40B4-BE49-F238E27FC236}">
                <a16:creationId xmlns:a16="http://schemas.microsoft.com/office/drawing/2014/main" id="{16ABD929-6A22-2DA8-4B0C-248F0AB9936A}"/>
              </a:ext>
            </a:extLst>
          </p:cNvPr>
          <p:cNvPicPr>
            <a:picLocks noChangeAspect="1"/>
          </p:cNvPicPr>
          <p:nvPr/>
        </p:nvPicPr>
        <p:blipFill>
          <a:blip r:embed="rId3"/>
          <a:stretch>
            <a:fillRect/>
          </a:stretch>
        </p:blipFill>
        <p:spPr>
          <a:xfrm>
            <a:off x="3916494" y="2145886"/>
            <a:ext cx="7853509" cy="4417599"/>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878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350B-DF15-CAC2-142F-AB3D07A8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4E38-67B3-5F89-9E5B-46C3C2AE2F4E}"/>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58BE1EA1-58AA-7DDA-E0F9-3EFD994A779C}"/>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C5910049-DCE2-4B87-42A0-BFA72A3B034E}"/>
              </a:ext>
            </a:extLst>
          </p:cNvPr>
          <p:cNvSpPr txBox="1">
            <a:spLocks/>
          </p:cNvSpPr>
          <p:nvPr/>
        </p:nvSpPr>
        <p:spPr>
          <a:xfrm>
            <a:off x="783922" y="2641262"/>
            <a:ext cx="3128625" cy="32454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p:txBody>
      </p:sp>
      <p:pic>
        <p:nvPicPr>
          <p:cNvPr id="9" name="Picture 8">
            <a:extLst>
              <a:ext uri="{FF2B5EF4-FFF2-40B4-BE49-F238E27FC236}">
                <a16:creationId xmlns:a16="http://schemas.microsoft.com/office/drawing/2014/main" id="{89FDAC3A-4BD1-14C9-B970-7BF37AD0DE98}"/>
              </a:ext>
            </a:extLst>
          </p:cNvPr>
          <p:cNvPicPr>
            <a:picLocks noChangeAspect="1"/>
          </p:cNvPicPr>
          <p:nvPr/>
        </p:nvPicPr>
        <p:blipFill>
          <a:blip r:embed="rId3"/>
          <a:stretch>
            <a:fillRect/>
          </a:stretch>
        </p:blipFill>
        <p:spPr>
          <a:xfrm>
            <a:off x="4301208" y="2156539"/>
            <a:ext cx="7493144" cy="4214893"/>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7905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dirty="0"/>
              <a:t>Data and Insights Tab</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dirty="0">
                <a:solidFill>
                  <a:srgbClr val="20252E"/>
                </a:solidFill>
                <a:latin typeface="Arial" panose="020B0604020202020204"/>
              </a:rPr>
              <a:t>Real-time results</a:t>
            </a:r>
          </a:p>
          <a:p>
            <a:pPr>
              <a:buClr>
                <a:srgbClr val="20252E"/>
              </a:buClr>
              <a:defRPr/>
            </a:pPr>
            <a:r>
              <a:rPr lang="en-US" sz="2000" kern="0" dirty="0">
                <a:solidFill>
                  <a:srgbClr val="20252E"/>
                </a:solidFill>
                <a:latin typeface="Arial" panose="020B0604020202020204"/>
              </a:rPr>
              <a:t>Interactive, filterable charts</a:t>
            </a:r>
          </a:p>
          <a:p>
            <a:pPr>
              <a:buClr>
                <a:srgbClr val="20252E"/>
              </a:buClr>
              <a:defRPr/>
            </a:pPr>
            <a:r>
              <a:rPr lang="en-US" sz="2000" kern="0" dirty="0">
                <a:solidFill>
                  <a:srgbClr val="20252E"/>
                </a:solidFill>
                <a:latin typeface="Arial" panose="020B0604020202020204"/>
              </a:rPr>
              <a:t>Downloadable reports</a:t>
            </a:r>
          </a:p>
        </p:txBody>
      </p:sp>
    </p:spTree>
    <p:extLst>
      <p:ext uri="{BB962C8B-B14F-4D97-AF65-F5344CB8AC3E}">
        <p14:creationId xmlns:p14="http://schemas.microsoft.com/office/powerpoint/2010/main" val="3659259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dirty="0"/>
              <a:t>Strategies Tab</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A72829E-548E-DCB9-CAAC-E641EA23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94750"/>
            <a:ext cx="9789128" cy="488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12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CAA1-7F86-8B5E-E88F-6A61794E8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74585-12C6-C176-F9A7-CAA9A5FCFD2E}"/>
              </a:ext>
            </a:extLst>
          </p:cNvPr>
          <p:cNvSpPr>
            <a:spLocks noGrp="1"/>
          </p:cNvSpPr>
          <p:nvPr>
            <p:ph type="title"/>
          </p:nvPr>
        </p:nvSpPr>
        <p:spPr/>
        <p:txBody>
          <a:bodyPr>
            <a:normAutofit/>
          </a:bodyPr>
          <a:lstStyle/>
          <a:p>
            <a:r>
              <a:rPr lang="en-US" sz="4000" dirty="0"/>
              <a:t>Foundational Practices </a:t>
            </a:r>
          </a:p>
        </p:txBody>
      </p:sp>
      <p:pic>
        <p:nvPicPr>
          <p:cNvPr id="2050" name="Picture 2">
            <a:extLst>
              <a:ext uri="{FF2B5EF4-FFF2-40B4-BE49-F238E27FC236}">
                <a16:creationId xmlns:a16="http://schemas.microsoft.com/office/drawing/2014/main" id="{76FFEC9D-8F72-8EC9-CBAC-2823FD263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50"/>
          <a:stretch/>
        </p:blipFill>
        <p:spPr bwMode="auto">
          <a:xfrm>
            <a:off x="1330752" y="1750464"/>
            <a:ext cx="3768436" cy="4889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9E1572-9975-4250-4411-9290681DC3F2}"/>
              </a:ext>
            </a:extLst>
          </p:cNvPr>
          <p:cNvPicPr>
            <a:picLocks noChangeAspect="1"/>
          </p:cNvPicPr>
          <p:nvPr/>
        </p:nvPicPr>
        <p:blipFill>
          <a:blip r:embed="rId4"/>
          <a:stretch>
            <a:fillRect/>
          </a:stretch>
        </p:blipFill>
        <p:spPr>
          <a:xfrm>
            <a:off x="6347973" y="1750464"/>
            <a:ext cx="4513275" cy="4697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932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59E3-9889-63B3-1875-0DB030DA0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B13C4-E7A3-5F5E-7575-C4E48EC5E89E}"/>
              </a:ext>
            </a:extLst>
          </p:cNvPr>
          <p:cNvSpPr>
            <a:spLocks noGrp="1"/>
          </p:cNvSpPr>
          <p:nvPr>
            <p:ph type="title"/>
          </p:nvPr>
        </p:nvSpPr>
        <p:spPr/>
        <p:txBody>
          <a:bodyPr>
            <a:normAutofit/>
          </a:bodyPr>
          <a:lstStyle/>
          <a:p>
            <a:r>
              <a:rPr lang="en-US" sz="4000" dirty="0"/>
              <a:t>Strategies</a:t>
            </a:r>
          </a:p>
        </p:txBody>
      </p:sp>
      <p:pic>
        <p:nvPicPr>
          <p:cNvPr id="3074" name="Picture 2">
            <a:extLst>
              <a:ext uri="{FF2B5EF4-FFF2-40B4-BE49-F238E27FC236}">
                <a16:creationId xmlns:a16="http://schemas.microsoft.com/office/drawing/2014/main" id="{B375E458-8F6C-0E20-2865-E7E42139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97" y="2036617"/>
            <a:ext cx="5552513" cy="4309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2A05F4-9025-BED9-9507-D5A9501366B5}"/>
              </a:ext>
            </a:extLst>
          </p:cNvPr>
          <p:cNvPicPr>
            <a:picLocks noChangeAspect="1"/>
          </p:cNvPicPr>
          <p:nvPr/>
        </p:nvPicPr>
        <p:blipFill>
          <a:blip r:embed="rId4"/>
          <a:stretch>
            <a:fillRect/>
          </a:stretch>
        </p:blipFill>
        <p:spPr>
          <a:xfrm>
            <a:off x="6096000" y="491030"/>
            <a:ext cx="5905804" cy="585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6179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FDA8C-963E-627D-0D80-C9D4F3AE2F71}"/>
              </a:ext>
            </a:extLst>
          </p:cNvPr>
          <p:cNvSpPr>
            <a:spLocks noGrp="1"/>
          </p:cNvSpPr>
          <p:nvPr>
            <p:ph type="title"/>
          </p:nvPr>
        </p:nvSpPr>
        <p:spPr/>
        <p:txBody>
          <a:bodyPr>
            <a:normAutofit/>
          </a:bodyPr>
          <a:lstStyle/>
          <a:p>
            <a:r>
              <a:rPr lang="en-US" sz="3600"/>
              <a:t>Session Structure</a:t>
            </a:r>
          </a:p>
        </p:txBody>
      </p:sp>
      <p:sp>
        <p:nvSpPr>
          <p:cNvPr id="8" name="Content Placeholder 7">
            <a:extLst>
              <a:ext uri="{FF2B5EF4-FFF2-40B4-BE49-F238E27FC236}">
                <a16:creationId xmlns:a16="http://schemas.microsoft.com/office/drawing/2014/main" id="{5D85EA81-B6EF-19DF-1B3A-7F8745106174}"/>
              </a:ext>
            </a:extLst>
          </p:cNvPr>
          <p:cNvSpPr>
            <a:spLocks noGrp="1"/>
          </p:cNvSpPr>
          <p:nvPr>
            <p:ph idx="1"/>
          </p:nvPr>
        </p:nvSpPr>
        <p:spPr>
          <a:xfrm>
            <a:off x="193901" y="1855937"/>
            <a:ext cx="10958193" cy="4707548"/>
          </a:xfrm>
        </p:spPr>
        <p:txBody>
          <a:bodyPr>
            <a:normAutofit fontScale="85000" lnSpcReduction="10000"/>
          </a:bodyPr>
          <a:lstStyle/>
          <a:p>
            <a:pPr>
              <a:lnSpc>
                <a:spcPct val="120000"/>
              </a:lnSpc>
            </a:pPr>
            <a:r>
              <a:rPr lang="en-US" sz="3300" dirty="0"/>
              <a:t>Introductory overview of the DESSA System and assessments </a:t>
            </a:r>
          </a:p>
          <a:p>
            <a:pPr marL="0" indent="0">
              <a:lnSpc>
                <a:spcPct val="120000"/>
              </a:lnSpc>
              <a:buNone/>
            </a:pPr>
            <a:endParaRPr lang="en-US" sz="3300" dirty="0"/>
          </a:p>
          <a:p>
            <a:pPr>
              <a:lnSpc>
                <a:spcPct val="120000"/>
              </a:lnSpc>
            </a:pPr>
            <a:r>
              <a:rPr lang="en-US" sz="3300" dirty="0"/>
              <a:t>Put any questions in the chat for your leaders to address</a:t>
            </a:r>
          </a:p>
          <a:p>
            <a:pPr>
              <a:lnSpc>
                <a:spcPct val="120000"/>
              </a:lnSpc>
            </a:pPr>
            <a:endParaRPr lang="en-US" sz="3300" dirty="0"/>
          </a:p>
          <a:p>
            <a:pPr>
              <a:lnSpc>
                <a:spcPct val="120000"/>
              </a:lnSpc>
            </a:pPr>
            <a:r>
              <a:rPr lang="en-US" sz="3300" dirty="0"/>
              <a:t>Logistics:</a:t>
            </a:r>
          </a:p>
          <a:p>
            <a:pPr lvl="1">
              <a:lnSpc>
                <a:spcPct val="120000"/>
              </a:lnSpc>
            </a:pPr>
            <a:r>
              <a:rPr lang="en-US" sz="2900" dirty="0"/>
              <a:t>Session Length: 60 Minutes</a:t>
            </a:r>
          </a:p>
          <a:p>
            <a:pPr lvl="1">
              <a:lnSpc>
                <a:spcPct val="120000"/>
              </a:lnSpc>
            </a:pPr>
            <a:r>
              <a:rPr lang="en-US" sz="2900" dirty="0"/>
              <a:t>Opportunities to collaborate and connect</a:t>
            </a:r>
          </a:p>
          <a:p>
            <a:pPr lvl="1">
              <a:lnSpc>
                <a:spcPct val="120000"/>
              </a:lnSpc>
            </a:pPr>
            <a:r>
              <a:rPr lang="en-US" sz="2900" dirty="0"/>
              <a:t>Halfway through, we will take a break!</a:t>
            </a:r>
            <a:endParaRPr lang="en-US" sz="2400" dirty="0"/>
          </a:p>
        </p:txBody>
      </p:sp>
      <p:sp>
        <p:nvSpPr>
          <p:cNvPr id="9" name="Text Placeholder 8">
            <a:extLst>
              <a:ext uri="{FF2B5EF4-FFF2-40B4-BE49-F238E27FC236}">
                <a16:creationId xmlns:a16="http://schemas.microsoft.com/office/drawing/2014/main" id="{D1A159C5-0906-3EE5-89B8-3B0463A6AF5E}"/>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18793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3A90-4CCB-557B-96DC-7F95D687A588}"/>
              </a:ext>
            </a:extLst>
          </p:cNvPr>
          <p:cNvSpPr>
            <a:spLocks noGrp="1"/>
          </p:cNvSpPr>
          <p:nvPr>
            <p:ph type="title"/>
          </p:nvPr>
        </p:nvSpPr>
        <p:spPr/>
        <p:txBody>
          <a:bodyPr/>
          <a:lstStyle/>
          <a:p>
            <a:r>
              <a:rPr lang="en-US" dirty="0"/>
              <a:t>Tier 2 Intervention Programs</a:t>
            </a:r>
          </a:p>
        </p:txBody>
      </p:sp>
      <p:pic>
        <p:nvPicPr>
          <p:cNvPr id="2050" name="Picture 2">
            <a:extLst>
              <a:ext uri="{FF2B5EF4-FFF2-40B4-BE49-F238E27FC236}">
                <a16:creationId xmlns:a16="http://schemas.microsoft.com/office/drawing/2014/main" id="{8D9209D3-AF85-AD9E-A735-4EA8B34D9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97" y="2072200"/>
            <a:ext cx="6396036" cy="4395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3158AAF-8062-B2C3-9ADC-15B18EBC3F8E}"/>
              </a:ext>
            </a:extLst>
          </p:cNvPr>
          <p:cNvGrpSpPr/>
          <p:nvPr/>
        </p:nvGrpSpPr>
        <p:grpSpPr>
          <a:xfrm>
            <a:off x="206375" y="1318826"/>
            <a:ext cx="4873362" cy="2114407"/>
            <a:chOff x="380735" y="2339060"/>
            <a:chExt cx="3835665" cy="1606408"/>
          </a:xfrm>
        </p:grpSpPr>
        <p:pic>
          <p:nvPicPr>
            <p:cNvPr id="9" name="Picture 2">
              <a:extLst>
                <a:ext uri="{FF2B5EF4-FFF2-40B4-BE49-F238E27FC236}">
                  <a16:creationId xmlns:a16="http://schemas.microsoft.com/office/drawing/2014/main" id="{90D5A4FA-4D4B-D26E-E19A-E1D66C895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37" b="50218"/>
            <a:stretch/>
          </p:blipFill>
          <p:spPr bwMode="auto">
            <a:xfrm>
              <a:off x="380735" y="2339060"/>
              <a:ext cx="3835665" cy="1606408"/>
            </a:xfrm>
            <a:prstGeom prst="rect">
              <a:avLst/>
            </a:prstGeom>
            <a:noFill/>
            <a:ln w="22225">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61C0638-5378-8194-FECC-4E72F349A7B0}"/>
                </a:ext>
              </a:extLst>
            </p:cNvPr>
            <p:cNvPicPr>
              <a:picLocks noChangeAspect="1"/>
            </p:cNvPicPr>
            <p:nvPr/>
          </p:nvPicPr>
          <p:blipFill>
            <a:blip r:embed="rId5"/>
            <a:stretch>
              <a:fillRect/>
            </a:stretch>
          </p:blipFill>
          <p:spPr>
            <a:xfrm>
              <a:off x="386149" y="2963333"/>
              <a:ext cx="3828322" cy="982135"/>
            </a:xfrm>
            <a:prstGeom prst="rect">
              <a:avLst/>
            </a:prstGeom>
          </p:spPr>
        </p:pic>
      </p:grpSp>
      <p:sp>
        <p:nvSpPr>
          <p:cNvPr id="5" name="TextBox 4">
            <a:extLst>
              <a:ext uri="{FF2B5EF4-FFF2-40B4-BE49-F238E27FC236}">
                <a16:creationId xmlns:a16="http://schemas.microsoft.com/office/drawing/2014/main" id="{B329FF60-37A7-2EC3-AC82-1D1504641161}"/>
              </a:ext>
            </a:extLst>
          </p:cNvPr>
          <p:cNvSpPr txBox="1"/>
          <p:nvPr/>
        </p:nvSpPr>
        <p:spPr>
          <a:xfrm>
            <a:off x="459013" y="3700581"/>
            <a:ext cx="437705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42C4D"/>
                </a:solidFill>
                <a:latin typeface="Arial"/>
                <a:cs typeface="Arial"/>
              </a:rPr>
              <a:t>Sequenced, intensive lessons</a:t>
            </a:r>
            <a:r>
              <a:rPr lang="en-US" sz="1400" dirty="0">
                <a:solidFill>
                  <a:srgbClr val="042C4D"/>
                </a:solidFill>
                <a:latin typeface="Arial"/>
                <a:cs typeface="Arial"/>
              </a:rPr>
              <a:t> to develop student resilience skills with a focus on:​</a:t>
            </a:r>
          </a:p>
          <a:p>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Self-Awareness and Emotional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Awareness and Behavior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and Emotional Skill Development integrated with Academic Intervention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Responsible Decision Making</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Relationship Skills</a:t>
            </a:r>
          </a:p>
        </p:txBody>
      </p:sp>
    </p:spTree>
    <p:extLst>
      <p:ext uri="{BB962C8B-B14F-4D97-AF65-F5344CB8AC3E}">
        <p14:creationId xmlns:p14="http://schemas.microsoft.com/office/powerpoint/2010/main" val="2513126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8250-96CE-172E-43D1-E41CA07F1848}"/>
              </a:ext>
            </a:extLst>
          </p:cNvPr>
          <p:cNvSpPr>
            <a:spLocks noGrp="1"/>
          </p:cNvSpPr>
          <p:nvPr>
            <p:ph type="title"/>
          </p:nvPr>
        </p:nvSpPr>
        <p:spPr/>
        <p:txBody>
          <a:bodyPr/>
          <a:lstStyle/>
          <a:p>
            <a:r>
              <a:rPr lang="en-US" dirty="0"/>
              <a:t>Data-Driven Recommendations</a:t>
            </a:r>
          </a:p>
        </p:txBody>
      </p:sp>
      <p:sp>
        <p:nvSpPr>
          <p:cNvPr id="4" name="Text Placeholder 3">
            <a:extLst>
              <a:ext uri="{FF2B5EF4-FFF2-40B4-BE49-F238E27FC236}">
                <a16:creationId xmlns:a16="http://schemas.microsoft.com/office/drawing/2014/main" id="{A7EBAC88-6C17-BC55-77EB-ED56ED7B7E41}"/>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D1CE8399-BA2D-33DF-CD6A-3B2927F47A85}"/>
              </a:ext>
            </a:extLst>
          </p:cNvPr>
          <p:cNvPicPr>
            <a:picLocks noChangeAspect="1"/>
          </p:cNvPicPr>
          <p:nvPr/>
        </p:nvPicPr>
        <p:blipFill>
          <a:blip r:embed="rId3"/>
          <a:stretch>
            <a:fillRect/>
          </a:stretch>
        </p:blipFill>
        <p:spPr>
          <a:xfrm>
            <a:off x="391958" y="2192056"/>
            <a:ext cx="6853969" cy="41793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952B9EC-CAB5-ABD4-A12A-23115464433D}"/>
              </a:ext>
            </a:extLst>
          </p:cNvPr>
          <p:cNvPicPr>
            <a:picLocks noChangeAspect="1"/>
          </p:cNvPicPr>
          <p:nvPr/>
        </p:nvPicPr>
        <p:blipFill>
          <a:blip r:embed="rId4"/>
          <a:srcRect l="23590" r="23590"/>
          <a:stretch/>
        </p:blipFill>
        <p:spPr>
          <a:xfrm>
            <a:off x="7558546" y="1946564"/>
            <a:ext cx="4461164" cy="22162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99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a:t>Training</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Tree>
    <p:extLst>
      <p:ext uri="{BB962C8B-B14F-4D97-AF65-F5344CB8AC3E}">
        <p14:creationId xmlns:p14="http://schemas.microsoft.com/office/powerpoint/2010/main" val="685657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8FD6-A281-9494-D400-6361A3ECB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360CC-9ED0-29CC-A2AC-94454271EF64}"/>
              </a:ext>
            </a:extLst>
          </p:cNvPr>
          <p:cNvSpPr>
            <a:spLocks noGrp="1"/>
          </p:cNvSpPr>
          <p:nvPr>
            <p:ph type="ctrTitle"/>
          </p:nvPr>
        </p:nvSpPr>
        <p:spPr>
          <a:xfrm>
            <a:off x="1739153" y="2438400"/>
            <a:ext cx="9144000" cy="2387600"/>
          </a:xfrm>
        </p:spPr>
        <p:txBody>
          <a:bodyPr>
            <a:normAutofit fontScale="90000"/>
          </a:bodyPr>
          <a:lstStyle/>
          <a:p>
            <a:r>
              <a:rPr lang="en-US" dirty="0"/>
              <a:t>Wrapping Up</a:t>
            </a:r>
            <a:br>
              <a:rPr lang="en-US" dirty="0"/>
            </a:br>
            <a:br>
              <a:rPr lang="en-US" dirty="0"/>
            </a:br>
            <a:r>
              <a:rPr lang="en-US" dirty="0"/>
              <a:t>Any remaining questions to address? </a:t>
            </a:r>
          </a:p>
        </p:txBody>
      </p:sp>
      <p:sp>
        <p:nvSpPr>
          <p:cNvPr id="4" name="Text Placeholder 3">
            <a:extLst>
              <a:ext uri="{FF2B5EF4-FFF2-40B4-BE49-F238E27FC236}">
                <a16:creationId xmlns:a16="http://schemas.microsoft.com/office/drawing/2014/main" id="{22400A70-218D-C692-071F-B611C3403FDE}"/>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796620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970D-68E1-350B-E912-9C3218448476}"/>
              </a:ext>
            </a:extLst>
          </p:cNvPr>
          <p:cNvSpPr>
            <a:spLocks noGrp="1"/>
          </p:cNvSpPr>
          <p:nvPr>
            <p:ph type="title"/>
          </p:nvPr>
        </p:nvSpPr>
        <p:spPr/>
        <p:txBody>
          <a:bodyPr anchor="ctr">
            <a:normAutofit/>
          </a:bodyPr>
          <a:lstStyle/>
          <a:p>
            <a:pPr>
              <a:lnSpc>
                <a:spcPct val="150000"/>
              </a:lnSpc>
            </a:pPr>
            <a:r>
              <a:rPr lang="en-US" sz="4500" dirty="0"/>
              <a:t>Optimistic Closure</a:t>
            </a:r>
          </a:p>
        </p:txBody>
      </p:sp>
      <p:sp>
        <p:nvSpPr>
          <p:cNvPr id="3" name="Text Placeholder 2">
            <a:extLst>
              <a:ext uri="{FF2B5EF4-FFF2-40B4-BE49-F238E27FC236}">
                <a16:creationId xmlns:a16="http://schemas.microsoft.com/office/drawing/2014/main" id="{36AB0096-63C2-4212-3954-752AFDCAAF54}"/>
              </a:ext>
            </a:extLst>
          </p:cNvPr>
          <p:cNvSpPr>
            <a:spLocks noGrp="1"/>
          </p:cNvSpPr>
          <p:nvPr>
            <p:ph type="body" idx="1"/>
          </p:nvPr>
        </p:nvSpPr>
        <p:spPr>
          <a:xfrm>
            <a:off x="831850" y="4377344"/>
            <a:ext cx="4336498" cy="1691986"/>
          </a:xfrm>
        </p:spPr>
        <p:txBody>
          <a:bodyPr>
            <a:noAutofit/>
          </a:bodyPr>
          <a:lstStyle/>
          <a:p>
            <a:pPr>
              <a:lnSpc>
                <a:spcPct val="150000"/>
              </a:lnSpc>
            </a:pPr>
            <a:r>
              <a:rPr lang="en-US" sz="2400" dirty="0"/>
              <a:t>What are you looking forward to most about using the DESSA?</a:t>
            </a:r>
          </a:p>
        </p:txBody>
      </p:sp>
      <p:pic>
        <p:nvPicPr>
          <p:cNvPr id="1026" name="Picture 2" descr="The School District of Philadelphia">
            <a:extLst>
              <a:ext uri="{FF2B5EF4-FFF2-40B4-BE49-F238E27FC236}">
                <a16:creationId xmlns:a16="http://schemas.microsoft.com/office/drawing/2014/main" id="{81880156-D262-DFEE-1D8A-7D74DD269DBD}"/>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3787" t="-1389" r="16023" b="13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18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47661-37F4-A2A7-1570-D7A2C9254552}"/>
              </a:ext>
            </a:extLst>
          </p:cNvPr>
          <p:cNvSpPr>
            <a:spLocks noGrp="1"/>
          </p:cNvSpPr>
          <p:nvPr>
            <p:ph type="title"/>
          </p:nvPr>
        </p:nvSpPr>
        <p:spPr>
          <a:xfrm>
            <a:off x="839788" y="1144028"/>
            <a:ext cx="3932237" cy="1600200"/>
          </a:xfrm>
        </p:spPr>
        <p:txBody>
          <a:bodyPr/>
          <a:lstStyle/>
          <a:p>
            <a:r>
              <a:rPr lang="en-US" dirty="0"/>
              <a:t>Training Survey</a:t>
            </a:r>
          </a:p>
        </p:txBody>
      </p:sp>
      <p:sp>
        <p:nvSpPr>
          <p:cNvPr id="4" name="Text Placeholder 3">
            <a:extLst>
              <a:ext uri="{FF2B5EF4-FFF2-40B4-BE49-F238E27FC236}">
                <a16:creationId xmlns:a16="http://schemas.microsoft.com/office/drawing/2014/main" id="{169FE224-E0BB-CFF4-1039-673AAC1C0ACA}"/>
              </a:ext>
            </a:extLst>
          </p:cNvPr>
          <p:cNvSpPr>
            <a:spLocks noGrp="1"/>
          </p:cNvSpPr>
          <p:nvPr>
            <p:ph type="body" sz="half" idx="2"/>
          </p:nvPr>
        </p:nvSpPr>
        <p:spPr>
          <a:xfrm>
            <a:off x="839788" y="2744228"/>
            <a:ext cx="4125618" cy="3109814"/>
          </a:xfrm>
        </p:spPr>
        <p:txBody>
          <a:bodyPr>
            <a:noAutofit/>
          </a:bodyPr>
          <a:lstStyle/>
          <a:p>
            <a:pPr marL="507992" indent="-457200" defTabSz="1219080">
              <a:lnSpc>
                <a:spcPct val="200000"/>
              </a:lnSpc>
              <a:spcBef>
                <a:spcPts val="0"/>
              </a:spcBef>
              <a:buSzPct val="100000"/>
              <a:buFont typeface="+mj-lt"/>
              <a:buAutoNum type="arabicPeriod"/>
              <a:defRPr/>
            </a:pPr>
            <a:r>
              <a:rPr lang="en-US" sz="1700" kern="0">
                <a:latin typeface="+mn-lt"/>
              </a:rPr>
              <a:t>Click the Training Feedback Survey link in the chat or use the QR code.    </a:t>
            </a:r>
          </a:p>
          <a:p>
            <a:pPr marL="507992" indent="-457200" defTabSz="1219080">
              <a:lnSpc>
                <a:spcPct val="200000"/>
              </a:lnSpc>
              <a:spcBef>
                <a:spcPts val="0"/>
              </a:spcBef>
              <a:buSzPct val="100000"/>
              <a:buFont typeface="+mj-lt"/>
              <a:buAutoNum type="arabicPeriod"/>
              <a:defRPr/>
            </a:pPr>
            <a:r>
              <a:rPr lang="en-US" sz="1700" kern="0">
                <a:latin typeface="+mn-lt"/>
              </a:rPr>
              <a:t>Give us your honest feedback.</a:t>
            </a:r>
          </a:p>
          <a:p>
            <a:pPr marL="507992" indent="-457200" defTabSz="1219080">
              <a:lnSpc>
                <a:spcPct val="200000"/>
              </a:lnSpc>
              <a:spcBef>
                <a:spcPts val="0"/>
              </a:spcBef>
              <a:buSzPct val="100000"/>
              <a:buFont typeface="+mj-lt"/>
              <a:buAutoNum type="arabicPeriod"/>
              <a:defRPr/>
            </a:pPr>
            <a:r>
              <a:rPr lang="en-US" sz="1700" kern="0">
                <a:latin typeface="+mn-lt"/>
              </a:rPr>
              <a:t>Please consider leaving descriptive feedback for constructive responses.</a:t>
            </a:r>
          </a:p>
        </p:txBody>
      </p:sp>
      <p:sp>
        <p:nvSpPr>
          <p:cNvPr id="5" name="Text Placeholder 4">
            <a:extLst>
              <a:ext uri="{FF2B5EF4-FFF2-40B4-BE49-F238E27FC236}">
                <a16:creationId xmlns:a16="http://schemas.microsoft.com/office/drawing/2014/main" id="{0236FE1C-CCB5-F76E-C9A5-B75DF87E85E1}"/>
              </a:ext>
            </a:extLst>
          </p:cNvPr>
          <p:cNvSpPr>
            <a:spLocks noGrp="1"/>
          </p:cNvSpPr>
          <p:nvPr>
            <p:ph type="body" sz="half" idx="11"/>
          </p:nvPr>
        </p:nvSpPr>
        <p:spPr>
          <a:xfrm>
            <a:off x="6536268" y="5854042"/>
            <a:ext cx="4817532" cy="709443"/>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tx1">
                    <a:lumMod val="95000"/>
                    <a:lumOff val="5000"/>
                  </a:schemeClr>
                </a:solidFill>
                <a:hlinkClick r:id="rId3"/>
              </a:rPr>
              <a:t>https://apertureed.qualtrics.com/jfe/form/SV_250ioEurFXBmBUy</a:t>
            </a:r>
            <a:endParaRPr lang="en-US" sz="2400" b="1">
              <a:solidFill>
                <a:schemeClr val="tx1">
                  <a:lumMod val="95000"/>
                  <a:lumOff val="5000"/>
                </a:schemeClr>
              </a:solidFill>
            </a:endParaRPr>
          </a:p>
        </p:txBody>
      </p:sp>
      <p:pic>
        <p:nvPicPr>
          <p:cNvPr id="7" name="Picture Placeholder 5" descr="A qr code on a white background&#10;&#10;Description automatically generated">
            <a:extLst>
              <a:ext uri="{FF2B5EF4-FFF2-40B4-BE49-F238E27FC236}">
                <a16:creationId xmlns:a16="http://schemas.microsoft.com/office/drawing/2014/main" id="{95E21205-764B-B1F1-B64D-24B778E82058}"/>
              </a:ext>
            </a:extLst>
          </p:cNvPr>
          <p:cNvPicPr>
            <a:picLocks noChangeAspect="1"/>
          </p:cNvPicPr>
          <p:nvPr/>
        </p:nvPicPr>
        <p:blipFill>
          <a:blip r:embed="rId4"/>
          <a:srcRect t="6840" b="9184"/>
          <a:stretch/>
        </p:blipFill>
        <p:spPr>
          <a:xfrm>
            <a:off x="6069526" y="1144028"/>
            <a:ext cx="5181600" cy="4351338"/>
          </a:xfrm>
          <a:prstGeom prst="rect">
            <a:avLst/>
          </a:prstGeom>
          <a:noFill/>
        </p:spPr>
      </p:pic>
    </p:spTree>
    <p:extLst>
      <p:ext uri="{BB962C8B-B14F-4D97-AF65-F5344CB8AC3E}">
        <p14:creationId xmlns:p14="http://schemas.microsoft.com/office/powerpoint/2010/main" val="290151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418729" y="689788"/>
            <a:ext cx="5954973" cy="5478423"/>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a:p>
            <a:pPr>
              <a:lnSpc>
                <a:spcPct val="200000"/>
              </a:lnSpc>
            </a:pPr>
            <a:r>
              <a:rPr lang="en-US" sz="2800" dirty="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dirty="0">
                <a:solidFill>
                  <a:srgbClr val="00325E"/>
                </a:solidFill>
              </a:rPr>
              <a:t>DESSA Overview</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How to Complete Ratings</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The Educator Portal</a:t>
            </a:r>
          </a:p>
          <a:p>
            <a:pPr marL="342900" indent="-342900">
              <a:lnSpc>
                <a:spcPct val="150000"/>
              </a:lnSpc>
              <a:buFont typeface="Arial" panose="020B0604020202020204" pitchFamily="34" charset="0"/>
              <a:buChar char="•"/>
            </a:pPr>
            <a:r>
              <a:rPr lang="en-US" sz="2800" dirty="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356443" y="1875919"/>
            <a:ext cx="5494897" cy="3106161"/>
          </a:xfrm>
        </p:spPr>
        <p:txBody>
          <a:bodyPr vert="horz" lIns="91440" tIns="45720" rIns="91440" bIns="45720" rtlCol="0" anchor="t">
            <a:noAutofit/>
          </a:bodyPr>
          <a:lstStyle/>
          <a:p>
            <a:pPr marL="0" indent="0" algn="ctr">
              <a:lnSpc>
                <a:spcPct val="200000"/>
              </a:lnSpc>
              <a:buNone/>
            </a:pPr>
            <a:r>
              <a:rPr lang="en-US" sz="2800" b="1" dirty="0">
                <a:solidFill>
                  <a:srgbClr val="00325E"/>
                </a:solidFill>
              </a:rPr>
              <a:t>Strength-Based Mindset:</a:t>
            </a:r>
          </a:p>
          <a:p>
            <a:pPr marL="0" indent="0" algn="ctr">
              <a:lnSpc>
                <a:spcPct val="200000"/>
              </a:lnSpc>
              <a:buNone/>
            </a:pPr>
            <a:r>
              <a:rPr lang="en-US" sz="2800" dirty="0">
                <a:solidFill>
                  <a:srgbClr val="00325E"/>
                </a:solidFill>
              </a:rPr>
              <a:t>What has gone well so far since the start of the school year? </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56361-32AE-A87A-6921-69E37FBED422}"/>
              </a:ext>
            </a:extLst>
          </p:cNvPr>
          <p:cNvSpPr>
            <a:spLocks noGrp="1"/>
          </p:cNvSpPr>
          <p:nvPr>
            <p:ph type="title"/>
          </p:nvPr>
        </p:nvSpPr>
        <p:spPr>
          <a:xfrm>
            <a:off x="1311938" y="150367"/>
            <a:ext cx="10110895" cy="1325563"/>
          </a:xfrm>
        </p:spPr>
        <p:txBody>
          <a:bodyPr anchor="ctr">
            <a:normAutofit/>
          </a:bodyPr>
          <a:lstStyle/>
          <a:p>
            <a:r>
              <a:rPr lang="en-US" b="1">
                <a:solidFill>
                  <a:schemeClr val="tx1"/>
                </a:solidFill>
              </a:rPr>
              <a:t>Video: DESSA System Overview</a:t>
            </a:r>
          </a:p>
        </p:txBody>
      </p:sp>
      <p:pic>
        <p:nvPicPr>
          <p:cNvPr id="10" name="Copy_of_Overview_of_the_DESSA_System____REMOVED_2025_01_15_18_06_48">
            <a:hlinkClick r:id="" action="ppaction://media"/>
            <a:extLst>
              <a:ext uri="{FF2B5EF4-FFF2-40B4-BE49-F238E27FC236}">
                <a16:creationId xmlns:a16="http://schemas.microsoft.com/office/drawing/2014/main" id="{59A03A88-2A55-34B7-CB60-16FF3940A9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38" y="1475930"/>
            <a:ext cx="9568124" cy="5382070"/>
          </a:xfrm>
          <a:prstGeom prst="rect">
            <a:avLst/>
          </a:prstGeom>
          <a:noFill/>
        </p:spPr>
      </p:pic>
    </p:spTree>
    <p:extLst>
      <p:ext uri="{BB962C8B-B14F-4D97-AF65-F5344CB8AC3E}">
        <p14:creationId xmlns:p14="http://schemas.microsoft.com/office/powerpoint/2010/main" val="320208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1720-0D22-BEAF-16A8-56622A4B585C}"/>
              </a:ext>
            </a:extLst>
          </p:cNvPr>
          <p:cNvSpPr>
            <a:spLocks noGrp="1"/>
          </p:cNvSpPr>
          <p:nvPr>
            <p:ph type="title"/>
          </p:nvPr>
        </p:nvSpPr>
        <p:spPr/>
        <p:txBody>
          <a:bodyPr>
            <a:normAutofit/>
          </a:bodyPr>
          <a:lstStyle/>
          <a:p>
            <a:r>
              <a:rPr lang="en-US" sz="4000"/>
              <a:t>What is the DESSA?</a:t>
            </a:r>
          </a:p>
        </p:txBody>
      </p:sp>
      <p:sp>
        <p:nvSpPr>
          <p:cNvPr id="4" name="Text Placeholder 3">
            <a:extLst>
              <a:ext uri="{FF2B5EF4-FFF2-40B4-BE49-F238E27FC236}">
                <a16:creationId xmlns:a16="http://schemas.microsoft.com/office/drawing/2014/main" id="{298E80F9-9245-646A-CF6A-AD1C89DEB628}"/>
              </a:ext>
            </a:extLst>
          </p:cNvPr>
          <p:cNvSpPr>
            <a:spLocks noGrp="1"/>
          </p:cNvSpPr>
          <p:nvPr>
            <p:ph type="body" sz="half" idx="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C225EF9F-C2CD-1BAA-D840-18A952DA1344}"/>
              </a:ext>
            </a:extLst>
          </p:cNvPr>
          <p:cNvSpPr txBox="1">
            <a:spLocks noGrp="1"/>
          </p:cNvSpPr>
          <p:nvPr>
            <p:ph idx="1"/>
          </p:nvPr>
        </p:nvSpPr>
        <p:spPr>
          <a:xfrm>
            <a:off x="692887" y="2133429"/>
            <a:ext cx="5403113"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lnSpc>
                <a:spcPct val="200000"/>
              </a:lnSpc>
            </a:pPr>
            <a:r>
              <a:rPr lang="en-US" sz="2800" b="0" dirty="0">
                <a:solidFill>
                  <a:srgbClr val="00325E"/>
                </a:solidFill>
                <a:latin typeface="+mn-lt"/>
                <a:cs typeface="Proxima Nova" panose="020B0604020202020204" charset="0"/>
              </a:rPr>
              <a:t>An evidence-based social and emotional competency assessment to support student growth.</a:t>
            </a:r>
          </a:p>
        </p:txBody>
      </p:sp>
      <p:pic>
        <p:nvPicPr>
          <p:cNvPr id="3" name="Picture 2">
            <a:extLst>
              <a:ext uri="{FF2B5EF4-FFF2-40B4-BE49-F238E27FC236}">
                <a16:creationId xmlns:a16="http://schemas.microsoft.com/office/drawing/2014/main" id="{ACA7B01A-5214-20DB-CEDE-6B8A58DC7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52" y="2294965"/>
            <a:ext cx="6127078" cy="39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pic>
        <p:nvPicPr>
          <p:cNvPr id="5" name="Graphic 4">
            <a:extLst>
              <a:ext uri="{FF2B5EF4-FFF2-40B4-BE49-F238E27FC236}">
                <a16:creationId xmlns:a16="http://schemas.microsoft.com/office/drawing/2014/main" id="{51445EA9-C42B-2A3E-97A8-A808C21F3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013" y="1834116"/>
            <a:ext cx="5328613" cy="3189767"/>
          </a:xfrm>
          <a:prstGeom prst="rect">
            <a:avLst/>
          </a:prstGeom>
        </p:spPr>
      </p:pic>
    </p:spTree>
    <p:extLst>
      <p:ext uri="{BB962C8B-B14F-4D97-AF65-F5344CB8AC3E}">
        <p14:creationId xmlns:p14="http://schemas.microsoft.com/office/powerpoint/2010/main" val="943274049"/>
      </p:ext>
    </p:extLst>
  </p:cSld>
  <p:clrMapOvr>
    <a:masterClrMapping/>
  </p:clrMapOvr>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0D1A80EF-11D7-4BB6-B029-8B28E190B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6D1F-5740-4188-8DE5-BAA5184E05EB}">
  <ds:schemaRefs>
    <ds:schemaRef ds:uri="301479e0-dab6-485a-b933-7aa7f81877fa"/>
    <ds:schemaRef ds:uri="eae8f27f-b4c2-4838-b340-e7c6d6c0d42c"/>
    <ds:schemaRef ds:uri="http://www.w3.org/XML/1998/namespace"/>
    <ds:schemaRef ds:uri="http://purl.org/dc/terms/"/>
    <ds:schemaRef ds:uri="http://schemas.microsoft.com/office/infopath/2007/PartnerControls"/>
    <ds:schemaRef ds:uri="154ecf3d-40c0-4d8a-be3d-dfdd03b377b6"/>
    <ds:schemaRef ds:uri="http://purl.org/dc/elements/1.1/"/>
    <ds:schemaRef ds:uri="http://purl.org/dc/dcmitype/"/>
    <ds:schemaRef ds:uri="http://schemas.microsoft.com/office/2006/metadata/properties"/>
    <ds:schemaRef ds:uri="http://schemas.microsoft.com/office/2006/documentManagement/types"/>
    <ds:schemaRef ds:uri="http://schemas.openxmlformats.org/package/2006/metadata/core-properties"/>
    <ds:schemaRef ds:uri="f546119e-645c-4fe6-a772-2a93abe1fa10"/>
  </ds:schemaRefs>
</ds:datastoreItem>
</file>

<file path=docProps/app.xml><?xml version="1.0" encoding="utf-8"?>
<Properties xmlns="http://schemas.openxmlformats.org/officeDocument/2006/extended-properties" xmlns:vt="http://schemas.openxmlformats.org/officeDocument/2006/docPropsVTypes">
  <Template>Tema de Office</Template>
  <TotalTime>3408</TotalTime>
  <Words>5809</Words>
  <Application>Microsoft Office PowerPoint</Application>
  <PresentationFormat>Widescreen</PresentationFormat>
  <Paragraphs>479</Paragraphs>
  <Slides>45</Slides>
  <Notes>45</Notes>
  <HiddenSlides>1</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Aptos</vt:lpstr>
      <vt:lpstr>Arial</vt:lpstr>
      <vt:lpstr>Arial</vt:lpstr>
      <vt:lpstr>Arial,Sans-Serif</vt:lpstr>
      <vt:lpstr>Gotham</vt:lpstr>
      <vt:lpstr>Gotham Light</vt:lpstr>
      <vt:lpstr>Helvetica Neue</vt:lpstr>
      <vt:lpstr>Proxima Nova Semibold</vt:lpstr>
      <vt:lpstr>Symbol</vt:lpstr>
      <vt:lpstr>Tahoma</vt:lpstr>
      <vt:lpstr>YAFcfjveRFU 0</vt:lpstr>
      <vt:lpstr>Tema de Office</vt:lpstr>
      <vt:lpstr>Getting Started with the DESSA System Teacher-Completed Assessments </vt:lpstr>
      <vt:lpstr>Who’s in the room?</vt:lpstr>
      <vt:lpstr>Goals for Today’s Session</vt:lpstr>
      <vt:lpstr>Session Structure</vt:lpstr>
      <vt:lpstr>Today’s Agenda</vt:lpstr>
      <vt:lpstr>Opening Reflection</vt:lpstr>
      <vt:lpstr>Video: DESSA System Overview</vt:lpstr>
      <vt:lpstr>What is the DESSA?</vt:lpstr>
      <vt:lpstr>What does the DESSA measure?</vt:lpstr>
      <vt:lpstr>These skills are critical for students to be successful inside and outside the classroom </vt:lpstr>
      <vt:lpstr>DESSA Items  </vt:lpstr>
      <vt:lpstr>DESSA 2 mini </vt:lpstr>
      <vt:lpstr>DESSA 2</vt:lpstr>
      <vt:lpstr>DESSA Results</vt:lpstr>
      <vt:lpstr>DESSA Norms</vt:lpstr>
      <vt:lpstr>DESSA Results in the Educator Portal</vt:lpstr>
      <vt:lpstr>General Implementation Overview</vt:lpstr>
      <vt:lpstr>Q &amp; A</vt:lpstr>
      <vt:lpstr>In the chat:   How might a strength-based approach improve:  -Conversations about students?  -Culture and climate?  -Engagement with families? </vt:lpstr>
      <vt:lpstr>Take a break!​</vt:lpstr>
      <vt:lpstr>How to Complete a Rating</vt:lpstr>
      <vt:lpstr>Ratings in the DESSA System</vt:lpstr>
      <vt:lpstr>Tips for Educators Preparing to Rate</vt:lpstr>
      <vt:lpstr>Let’s Practice a Rating</vt:lpstr>
      <vt:lpstr>Let’s Practice a Rating</vt:lpstr>
      <vt:lpstr>Let’s Practice a Rating</vt:lpstr>
      <vt:lpstr>Pause:  Any “ah ha!” or additional questions after completing a practice rating?</vt:lpstr>
      <vt:lpstr>The Educator Portal</vt:lpstr>
      <vt:lpstr>User Roles in the DESSA System</vt:lpstr>
      <vt:lpstr>Site Leader Dashboard</vt:lpstr>
      <vt:lpstr>Educator Dashboard</vt:lpstr>
      <vt:lpstr>Ratings Tab</vt:lpstr>
      <vt:lpstr>Ratings Tab</vt:lpstr>
      <vt:lpstr>Ratings Tab</vt:lpstr>
      <vt:lpstr>Ratings Tab</vt:lpstr>
      <vt:lpstr>Data and Insights Tab</vt:lpstr>
      <vt:lpstr>Strategies Tab</vt:lpstr>
      <vt:lpstr>Foundational Practices </vt:lpstr>
      <vt:lpstr>Strategies</vt:lpstr>
      <vt:lpstr>Tier 2 Intervention Programs</vt:lpstr>
      <vt:lpstr>Data-Driven Recommendations</vt:lpstr>
      <vt:lpstr>Training</vt:lpstr>
      <vt:lpstr>Wrapping Up  Any remaining questions to address? </vt:lpstr>
      <vt:lpstr>Optimistic Closure</vt:lpstr>
      <vt:lpstr>Training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Katy Kizer</cp:lastModifiedBy>
  <cp:revision>175</cp:revision>
  <dcterms:created xsi:type="dcterms:W3CDTF">2024-12-03T14:59:02Z</dcterms:created>
  <dcterms:modified xsi:type="dcterms:W3CDTF">2025-09-30T18:45:40Z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{"FileActivityType":"9","FileActivityTimeStamp":"2025-06-11T16:13:16.280Z","FileActivityUsersOnPage":[{"DisplayName":"Brittnei McKeithen-Barnes","Id":"bmckeithenbarnes@riversideinsights.com"},{"DisplayName":"Robitaille, Jennifer","Id":"jrobitaille@riversideinsights.com"}],"FileActivityNavigationId":null}</vt:lpwstr>
  </property>
  <property fmtid="{D5CDD505-2E9C-101B-9397-08002B2CF9AE}" pid="7" name="TriggerFlowInfo">
    <vt:lpwstr/>
  </property>
</Properties>
</file>